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6"/>
  </p:notesMasterIdLst>
  <p:sldIdLst>
    <p:sldId id="256" r:id="rId2"/>
    <p:sldId id="257" r:id="rId3"/>
    <p:sldId id="328" r:id="rId4"/>
    <p:sldId id="334" r:id="rId5"/>
    <p:sldId id="335" r:id="rId6"/>
    <p:sldId id="338" r:id="rId7"/>
    <p:sldId id="336" r:id="rId8"/>
    <p:sldId id="339" r:id="rId9"/>
    <p:sldId id="340" r:id="rId10"/>
    <p:sldId id="337" r:id="rId11"/>
    <p:sldId id="341" r:id="rId12"/>
    <p:sldId id="342" r:id="rId13"/>
    <p:sldId id="343" r:id="rId14"/>
    <p:sldId id="344" r:id="rId15"/>
    <p:sldId id="345" r:id="rId16"/>
    <p:sldId id="346" r:id="rId17"/>
    <p:sldId id="347" r:id="rId18"/>
    <p:sldId id="348" r:id="rId19"/>
    <p:sldId id="349" r:id="rId20"/>
    <p:sldId id="350" r:id="rId21"/>
    <p:sldId id="353" r:id="rId22"/>
    <p:sldId id="352" r:id="rId23"/>
    <p:sldId id="351" r:id="rId24"/>
    <p:sldId id="354" r:id="rId25"/>
    <p:sldId id="355" r:id="rId26"/>
    <p:sldId id="356" r:id="rId27"/>
    <p:sldId id="357" r:id="rId28"/>
    <p:sldId id="329" r:id="rId29"/>
    <p:sldId id="330" r:id="rId30"/>
    <p:sldId id="331" r:id="rId31"/>
    <p:sldId id="332" r:id="rId32"/>
    <p:sldId id="358" r:id="rId33"/>
    <p:sldId id="359" r:id="rId34"/>
    <p:sldId id="268"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ony Ma(马云飞)" initials="PM" lastIdx="1" clrIdx="0">
    <p:extLst>
      <p:ext uri="{19B8F6BF-5375-455C-9EA6-DF929625EA0E}">
        <p15:presenceInfo xmlns:p15="http://schemas.microsoft.com/office/powerpoint/2012/main" userId="S::pony.ma@QUECTEL.COM::41c2b3eb-eca2-4674-8a0e-992cc2f63357"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90805"/>
    <a:srgbClr val="6C6C6C"/>
    <a:srgbClr val="404040"/>
    <a:srgbClr val="FA050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637" autoAdjust="0"/>
    <p:restoredTop sz="96327"/>
  </p:normalViewPr>
  <p:slideViewPr>
    <p:cSldViewPr snapToGrid="0" snapToObjects="1">
      <p:cViewPr varScale="1">
        <p:scale>
          <a:sx n="114" d="100"/>
          <a:sy n="114" d="100"/>
        </p:scale>
        <p:origin x="150"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commentAuthors" Target="commentAuthors.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9527530-676B-49EA-A3C8-6DA0F4D669EF}" type="datetimeFigureOut">
              <a:rPr lang="zh-CN" altLang="en-US" smtClean="0"/>
              <a:t>2022/10/29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6510CF-BA29-4312-B517-2C4E92AE49E2}" type="slidenum">
              <a:rPr lang="zh-CN" altLang="en-US" smtClean="0"/>
              <a:t>‹#›</a:t>
            </a:fld>
            <a:endParaRPr lang="zh-CN" altLang="en-US"/>
          </a:p>
        </p:txBody>
      </p:sp>
    </p:spTree>
    <p:extLst>
      <p:ext uri="{BB962C8B-B14F-4D97-AF65-F5344CB8AC3E}">
        <p14:creationId xmlns:p14="http://schemas.microsoft.com/office/powerpoint/2010/main" val="10406878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11.jpg"/><Relationship Id="rId3" Type="http://schemas.openxmlformats.org/officeDocument/2006/relationships/image" Target="../media/image1.png"/><Relationship Id="rId7" Type="http://schemas.openxmlformats.org/officeDocument/2006/relationships/image" Target="../media/image10.jp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9.jpg"/><Relationship Id="rId5" Type="http://schemas.openxmlformats.org/officeDocument/2006/relationships/image" Target="../media/image8.jpg"/><Relationship Id="rId4" Type="http://schemas.openxmlformats.org/officeDocument/2006/relationships/image" Target="../media/image7.jpg"/><Relationship Id="rId9" Type="http://schemas.openxmlformats.org/officeDocument/2006/relationships/image" Target="../media/image12.jp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17.jpg"/><Relationship Id="rId2" Type="http://schemas.openxmlformats.org/officeDocument/2006/relationships/image" Target="../media/image13.jpg"/><Relationship Id="rId1" Type="http://schemas.openxmlformats.org/officeDocument/2006/relationships/slideMaster" Target="../slideMasters/slideMaster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89F4B-5288-A94D-AEB3-3B38E63004F5}"/>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8411CA1A-B9EA-FF42-A3DB-B16907669C80}"/>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212594D9-769C-0944-8FB3-8CD1348C9D4E}"/>
              </a:ext>
            </a:extLst>
          </p:cNvPr>
          <p:cNvSpPr>
            <a:spLocks noGrp="1"/>
          </p:cNvSpPr>
          <p:nvPr>
            <p:ph type="dt" sz="half" idx="10"/>
          </p:nvPr>
        </p:nvSpPr>
        <p:spPr>
          <a:xfrm>
            <a:off x="838200" y="6356350"/>
            <a:ext cx="2743200" cy="365125"/>
          </a:xfrm>
          <a:prstGeom prst="rect">
            <a:avLst/>
          </a:prstGeom>
        </p:spPr>
        <p:txBody>
          <a:bodyPr/>
          <a:lstStyle/>
          <a:p>
            <a:fld id="{51C8B995-3DE7-E549-8BDA-3CE6F09CB4D9}" type="datetimeFigureOut">
              <a:rPr lang="en-US" smtClean="0"/>
              <a:t>10/29/2022</a:t>
            </a:fld>
            <a:endParaRPr lang="en-US"/>
          </a:p>
        </p:txBody>
      </p:sp>
      <p:sp>
        <p:nvSpPr>
          <p:cNvPr id="5" name="Footer Placeholder 4">
            <a:extLst>
              <a:ext uri="{FF2B5EF4-FFF2-40B4-BE49-F238E27FC236}">
                <a16:creationId xmlns:a16="http://schemas.microsoft.com/office/drawing/2014/main" id="{463B58A3-EFEB-4741-9D2E-CB433CC94C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45CBC61-A05C-9346-9243-426288790E1E}"/>
              </a:ext>
            </a:extLst>
          </p:cNvPr>
          <p:cNvSpPr>
            <a:spLocks noGrp="1"/>
          </p:cNvSpPr>
          <p:nvPr>
            <p:ph type="sldNum" sz="quarter" idx="12"/>
          </p:nvPr>
        </p:nvSpPr>
        <p:spPr>
          <a:xfrm>
            <a:off x="8610600" y="6356350"/>
            <a:ext cx="2743200" cy="365125"/>
          </a:xfrm>
          <a:prstGeom prst="rect">
            <a:avLst/>
          </a:prstGeom>
        </p:spPr>
        <p:txBody>
          <a:bodyPr/>
          <a:lstStyle/>
          <a:p>
            <a:fld id="{51B2FD34-BE30-DA4D-86BE-75D6D07FE440}" type="slidenum">
              <a:rPr lang="en-US" smtClean="0"/>
              <a:t>‹#›</a:t>
            </a:fld>
            <a:endParaRPr lang="en-US"/>
          </a:p>
        </p:txBody>
      </p:sp>
      <p:pic>
        <p:nvPicPr>
          <p:cNvPr id="7" name="Picture 11">
            <a:extLst>
              <a:ext uri="{FF2B5EF4-FFF2-40B4-BE49-F238E27FC236}">
                <a16:creationId xmlns:a16="http://schemas.microsoft.com/office/drawing/2014/main" id="{41D9E312-C2DE-834D-9791-DBF243D36A7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1760"/>
            <a:ext cx="12192000" cy="6856240"/>
          </a:xfrm>
          <a:prstGeom prst="rect">
            <a:avLst/>
          </a:prstGeom>
        </p:spPr>
      </p:pic>
      <p:pic>
        <p:nvPicPr>
          <p:cNvPr id="8" name="Picture 20" descr="Graphical user interface, text&#10;&#10;Description automatically generated">
            <a:extLst>
              <a:ext uri="{FF2B5EF4-FFF2-40B4-BE49-F238E27FC236}">
                <a16:creationId xmlns:a16="http://schemas.microsoft.com/office/drawing/2014/main" id="{D881E938-3115-954A-97B3-71C7D22588FF}"/>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18306" y="5603985"/>
            <a:ext cx="3018336" cy="1022107"/>
          </a:xfrm>
          <a:prstGeom prst="rect">
            <a:avLst/>
          </a:prstGeom>
        </p:spPr>
      </p:pic>
      <p:pic>
        <p:nvPicPr>
          <p:cNvPr id="9" name="Picture 18" descr="Logo&#10;&#10;Description automatically generated">
            <a:extLst>
              <a:ext uri="{FF2B5EF4-FFF2-40B4-BE49-F238E27FC236}">
                <a16:creationId xmlns:a16="http://schemas.microsoft.com/office/drawing/2014/main" id="{8C2D79AD-B444-6C45-8666-B189AD07AC3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217804" y="231908"/>
            <a:ext cx="2918838" cy="988414"/>
          </a:xfrm>
          <a:prstGeom prst="rect">
            <a:avLst/>
          </a:prstGeom>
        </p:spPr>
      </p:pic>
    </p:spTree>
    <p:extLst>
      <p:ext uri="{BB962C8B-B14F-4D97-AF65-F5344CB8AC3E}">
        <p14:creationId xmlns:p14="http://schemas.microsoft.com/office/powerpoint/2010/main" val="7578155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A957E5-10BE-FB48-B2AA-C23AB1028381}"/>
              </a:ext>
            </a:extLst>
          </p:cNvPr>
          <p:cNvSpPr>
            <a:spLocks noGrp="1"/>
          </p:cNvSpPr>
          <p:nvPr>
            <p:ph type="title"/>
          </p:nvPr>
        </p:nvSpPr>
        <p:spPr>
          <a:xfrm>
            <a:off x="838200" y="365125"/>
            <a:ext cx="10515600" cy="1325563"/>
          </a:xfrm>
          <a:prstGeom prst="rect">
            <a:avLst/>
          </a:prstGeom>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4434E4DC-7C28-3D40-BCF6-8C600C359003}"/>
              </a:ext>
            </a:extLst>
          </p:cNvPr>
          <p:cNvSpPr>
            <a:spLocks noGrp="1"/>
          </p:cNvSpPr>
          <p:nvPr>
            <p:ph idx="1"/>
          </p:nvPr>
        </p:nvSpPr>
        <p:spPr>
          <a:xfrm>
            <a:off x="838200" y="1825625"/>
            <a:ext cx="10515600" cy="4351338"/>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9F419539-F0F6-664C-B61D-58E0B757BB35}"/>
              </a:ext>
            </a:extLst>
          </p:cNvPr>
          <p:cNvSpPr>
            <a:spLocks noGrp="1"/>
          </p:cNvSpPr>
          <p:nvPr>
            <p:ph type="dt" sz="half" idx="10"/>
          </p:nvPr>
        </p:nvSpPr>
        <p:spPr>
          <a:xfrm>
            <a:off x="838200" y="6356350"/>
            <a:ext cx="2743200" cy="365125"/>
          </a:xfrm>
          <a:prstGeom prst="rect">
            <a:avLst/>
          </a:prstGeom>
        </p:spPr>
        <p:txBody>
          <a:bodyPr/>
          <a:lstStyle/>
          <a:p>
            <a:fld id="{51C8B995-3DE7-E549-8BDA-3CE6F09CB4D9}" type="datetimeFigureOut">
              <a:rPr lang="en-US" smtClean="0"/>
              <a:t>10/29/2022</a:t>
            </a:fld>
            <a:endParaRPr lang="en-US"/>
          </a:p>
        </p:txBody>
      </p:sp>
      <p:sp>
        <p:nvSpPr>
          <p:cNvPr id="5" name="Footer Placeholder 4">
            <a:extLst>
              <a:ext uri="{FF2B5EF4-FFF2-40B4-BE49-F238E27FC236}">
                <a16:creationId xmlns:a16="http://schemas.microsoft.com/office/drawing/2014/main" id="{98CB6353-79A4-1248-BE79-DE131F37094C}"/>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878208-406C-5E44-B085-A8A888460028}"/>
              </a:ext>
            </a:extLst>
          </p:cNvPr>
          <p:cNvSpPr>
            <a:spLocks noGrp="1"/>
          </p:cNvSpPr>
          <p:nvPr>
            <p:ph type="sldNum" sz="quarter" idx="12"/>
          </p:nvPr>
        </p:nvSpPr>
        <p:spPr>
          <a:xfrm>
            <a:off x="8610600" y="6356350"/>
            <a:ext cx="2743200" cy="365125"/>
          </a:xfrm>
          <a:prstGeom prst="rect">
            <a:avLst/>
          </a:prstGeom>
        </p:spPr>
        <p:txBody>
          <a:bodyPr/>
          <a:lstStyle/>
          <a:p>
            <a:fld id="{51B2FD34-BE30-DA4D-86BE-75D6D07FE440}" type="slidenum">
              <a:rPr lang="en-US" smtClean="0"/>
              <a:t>‹#›</a:t>
            </a:fld>
            <a:endParaRPr lang="en-US"/>
          </a:p>
        </p:txBody>
      </p:sp>
    </p:spTree>
    <p:extLst>
      <p:ext uri="{BB962C8B-B14F-4D97-AF65-F5344CB8AC3E}">
        <p14:creationId xmlns:p14="http://schemas.microsoft.com/office/powerpoint/2010/main" val="23770787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96831F-12CD-3343-9397-110D45115A65}"/>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BD7AF310-8952-3C48-9B31-69B7D19766D0}"/>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FF7262DF-F0D2-784C-BFF4-185719E813A0}"/>
              </a:ext>
            </a:extLst>
          </p:cNvPr>
          <p:cNvSpPr>
            <a:spLocks noGrp="1"/>
          </p:cNvSpPr>
          <p:nvPr>
            <p:ph type="dt" sz="half" idx="10"/>
          </p:nvPr>
        </p:nvSpPr>
        <p:spPr>
          <a:xfrm>
            <a:off x="838200" y="6356350"/>
            <a:ext cx="2743200" cy="365125"/>
          </a:xfrm>
          <a:prstGeom prst="rect">
            <a:avLst/>
          </a:prstGeom>
        </p:spPr>
        <p:txBody>
          <a:bodyPr/>
          <a:lstStyle/>
          <a:p>
            <a:fld id="{51C8B995-3DE7-E549-8BDA-3CE6F09CB4D9}" type="datetimeFigureOut">
              <a:rPr lang="en-US" smtClean="0"/>
              <a:t>10/29/2022</a:t>
            </a:fld>
            <a:endParaRPr lang="en-US"/>
          </a:p>
        </p:txBody>
      </p:sp>
      <p:sp>
        <p:nvSpPr>
          <p:cNvPr id="5" name="Footer Placeholder 4">
            <a:extLst>
              <a:ext uri="{FF2B5EF4-FFF2-40B4-BE49-F238E27FC236}">
                <a16:creationId xmlns:a16="http://schemas.microsoft.com/office/drawing/2014/main" id="{E025F7B0-1D8D-974C-88A2-9E8C72F2F02E}"/>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8F48D6B3-B86D-034A-B216-2B22351136FB}"/>
              </a:ext>
            </a:extLst>
          </p:cNvPr>
          <p:cNvSpPr>
            <a:spLocks noGrp="1"/>
          </p:cNvSpPr>
          <p:nvPr>
            <p:ph type="sldNum" sz="quarter" idx="12"/>
          </p:nvPr>
        </p:nvSpPr>
        <p:spPr>
          <a:xfrm>
            <a:off x="8610600" y="6356350"/>
            <a:ext cx="2743200" cy="365125"/>
          </a:xfrm>
          <a:prstGeom prst="rect">
            <a:avLst/>
          </a:prstGeom>
        </p:spPr>
        <p:txBody>
          <a:bodyPr/>
          <a:lstStyle/>
          <a:p>
            <a:fld id="{51B2FD34-BE30-DA4D-86BE-75D6D07FE440}" type="slidenum">
              <a:rPr lang="en-US" smtClean="0"/>
              <a:t>‹#›</a:t>
            </a:fld>
            <a:endParaRPr lang="en-US"/>
          </a:p>
        </p:txBody>
      </p:sp>
    </p:spTree>
    <p:extLst>
      <p:ext uri="{BB962C8B-B14F-4D97-AF65-F5344CB8AC3E}">
        <p14:creationId xmlns:p14="http://schemas.microsoft.com/office/powerpoint/2010/main" val="35811764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86943F-2159-AA4F-B092-09470338289C}"/>
              </a:ext>
            </a:extLst>
          </p:cNvPr>
          <p:cNvSpPr>
            <a:spLocks noGrp="1"/>
          </p:cNvSpPr>
          <p:nvPr>
            <p:ph type="title"/>
          </p:nvPr>
        </p:nvSpPr>
        <p:spPr>
          <a:xfrm>
            <a:off x="838200" y="365125"/>
            <a:ext cx="10515600" cy="1325563"/>
          </a:xfrm>
          <a:prstGeom prst="rect">
            <a:avLst/>
          </a:prstGeom>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CEDEB515-2763-BB4F-8950-830DB47AC901}"/>
              </a:ext>
            </a:extLst>
          </p:cNvPr>
          <p:cNvSpPr>
            <a:spLocks noGrp="1"/>
          </p:cNvSpPr>
          <p:nvPr>
            <p:ph sz="half" idx="1"/>
          </p:nvPr>
        </p:nvSpPr>
        <p:spPr>
          <a:xfrm>
            <a:off x="838200" y="1825625"/>
            <a:ext cx="5181600" cy="4351338"/>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7774E0A3-3308-B941-9619-0C38AC12C6B4}"/>
              </a:ext>
            </a:extLst>
          </p:cNvPr>
          <p:cNvSpPr>
            <a:spLocks noGrp="1"/>
          </p:cNvSpPr>
          <p:nvPr>
            <p:ph sz="half" idx="2"/>
          </p:nvPr>
        </p:nvSpPr>
        <p:spPr>
          <a:xfrm>
            <a:off x="6172200" y="1825625"/>
            <a:ext cx="5181600" cy="4351338"/>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E178EA94-E398-B741-995A-E74D2527972D}"/>
              </a:ext>
            </a:extLst>
          </p:cNvPr>
          <p:cNvSpPr>
            <a:spLocks noGrp="1"/>
          </p:cNvSpPr>
          <p:nvPr>
            <p:ph type="dt" sz="half" idx="10"/>
          </p:nvPr>
        </p:nvSpPr>
        <p:spPr>
          <a:xfrm>
            <a:off x="838200" y="6356350"/>
            <a:ext cx="2743200" cy="365125"/>
          </a:xfrm>
          <a:prstGeom prst="rect">
            <a:avLst/>
          </a:prstGeom>
        </p:spPr>
        <p:txBody>
          <a:bodyPr/>
          <a:lstStyle/>
          <a:p>
            <a:fld id="{51C8B995-3DE7-E549-8BDA-3CE6F09CB4D9}" type="datetimeFigureOut">
              <a:rPr lang="en-US" smtClean="0"/>
              <a:t>10/29/2022</a:t>
            </a:fld>
            <a:endParaRPr lang="en-US"/>
          </a:p>
        </p:txBody>
      </p:sp>
      <p:sp>
        <p:nvSpPr>
          <p:cNvPr id="6" name="Footer Placeholder 5">
            <a:extLst>
              <a:ext uri="{FF2B5EF4-FFF2-40B4-BE49-F238E27FC236}">
                <a16:creationId xmlns:a16="http://schemas.microsoft.com/office/drawing/2014/main" id="{70E9F9B7-1CFB-A14B-8218-199816F3B085}"/>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0E2D9D5C-3B3C-4D40-B0A5-7187A89D5585}"/>
              </a:ext>
            </a:extLst>
          </p:cNvPr>
          <p:cNvSpPr>
            <a:spLocks noGrp="1"/>
          </p:cNvSpPr>
          <p:nvPr>
            <p:ph type="sldNum" sz="quarter" idx="12"/>
          </p:nvPr>
        </p:nvSpPr>
        <p:spPr>
          <a:xfrm>
            <a:off x="8610600" y="6356350"/>
            <a:ext cx="2743200" cy="365125"/>
          </a:xfrm>
          <a:prstGeom prst="rect">
            <a:avLst/>
          </a:prstGeom>
        </p:spPr>
        <p:txBody>
          <a:bodyPr/>
          <a:lstStyle/>
          <a:p>
            <a:fld id="{51B2FD34-BE30-DA4D-86BE-75D6D07FE440}" type="slidenum">
              <a:rPr lang="en-US" smtClean="0"/>
              <a:t>‹#›</a:t>
            </a:fld>
            <a:endParaRPr lang="en-US"/>
          </a:p>
        </p:txBody>
      </p:sp>
    </p:spTree>
    <p:extLst>
      <p:ext uri="{BB962C8B-B14F-4D97-AF65-F5344CB8AC3E}">
        <p14:creationId xmlns:p14="http://schemas.microsoft.com/office/powerpoint/2010/main" val="16111978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06BD3-C60D-384F-9FCA-171944C4D826}"/>
              </a:ext>
            </a:extLst>
          </p:cNvPr>
          <p:cNvSpPr>
            <a:spLocks noGrp="1"/>
          </p:cNvSpPr>
          <p:nvPr>
            <p:ph type="title"/>
          </p:nvPr>
        </p:nvSpPr>
        <p:spPr>
          <a:xfrm>
            <a:off x="839788" y="365125"/>
            <a:ext cx="10515600" cy="1325563"/>
          </a:xfrm>
          <a:prstGeom prst="rect">
            <a:avLst/>
          </a:prstGeo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E52230F0-C56C-DE49-8FB0-E10E1E9E111D}"/>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A07ECA35-792C-8C47-AFA0-9F66C15A34B7}"/>
              </a:ext>
            </a:extLst>
          </p:cNvPr>
          <p:cNvSpPr>
            <a:spLocks noGrp="1"/>
          </p:cNvSpPr>
          <p:nvPr>
            <p:ph sz="half" idx="2"/>
          </p:nvPr>
        </p:nvSpPr>
        <p:spPr>
          <a:xfrm>
            <a:off x="839788" y="2505075"/>
            <a:ext cx="5157787" cy="3684588"/>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94B75D4A-0DC6-C94C-B073-9AE239B89695}"/>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95067F8C-02CB-8346-A878-73E3C9BEEE49}"/>
              </a:ext>
            </a:extLst>
          </p:cNvPr>
          <p:cNvSpPr>
            <a:spLocks noGrp="1"/>
          </p:cNvSpPr>
          <p:nvPr>
            <p:ph sz="quarter" idx="4"/>
          </p:nvPr>
        </p:nvSpPr>
        <p:spPr>
          <a:xfrm>
            <a:off x="6172200" y="2505075"/>
            <a:ext cx="5183188" cy="3684588"/>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297AB4F0-0F48-7043-99E3-8B53E66A380F}"/>
              </a:ext>
            </a:extLst>
          </p:cNvPr>
          <p:cNvSpPr>
            <a:spLocks noGrp="1"/>
          </p:cNvSpPr>
          <p:nvPr>
            <p:ph type="dt" sz="half" idx="10"/>
          </p:nvPr>
        </p:nvSpPr>
        <p:spPr>
          <a:xfrm>
            <a:off x="838200" y="6356350"/>
            <a:ext cx="2743200" cy="365125"/>
          </a:xfrm>
          <a:prstGeom prst="rect">
            <a:avLst/>
          </a:prstGeom>
        </p:spPr>
        <p:txBody>
          <a:bodyPr/>
          <a:lstStyle/>
          <a:p>
            <a:fld id="{51C8B995-3DE7-E549-8BDA-3CE6F09CB4D9}" type="datetimeFigureOut">
              <a:rPr lang="en-US" smtClean="0"/>
              <a:t>10/29/2022</a:t>
            </a:fld>
            <a:endParaRPr lang="en-US"/>
          </a:p>
        </p:txBody>
      </p:sp>
      <p:sp>
        <p:nvSpPr>
          <p:cNvPr id="8" name="Footer Placeholder 7">
            <a:extLst>
              <a:ext uri="{FF2B5EF4-FFF2-40B4-BE49-F238E27FC236}">
                <a16:creationId xmlns:a16="http://schemas.microsoft.com/office/drawing/2014/main" id="{A5AC5901-5D50-F545-B181-8ACFEC786B5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E9004839-864C-4F4C-88BB-EADA6FDA65DE}"/>
              </a:ext>
            </a:extLst>
          </p:cNvPr>
          <p:cNvSpPr>
            <a:spLocks noGrp="1"/>
          </p:cNvSpPr>
          <p:nvPr>
            <p:ph type="sldNum" sz="quarter" idx="12"/>
          </p:nvPr>
        </p:nvSpPr>
        <p:spPr>
          <a:xfrm>
            <a:off x="8610600" y="6356350"/>
            <a:ext cx="2743200" cy="365125"/>
          </a:xfrm>
          <a:prstGeom prst="rect">
            <a:avLst/>
          </a:prstGeom>
        </p:spPr>
        <p:txBody>
          <a:bodyPr/>
          <a:lstStyle/>
          <a:p>
            <a:fld id="{51B2FD34-BE30-DA4D-86BE-75D6D07FE440}" type="slidenum">
              <a:rPr lang="en-US" smtClean="0"/>
              <a:t>‹#›</a:t>
            </a:fld>
            <a:endParaRPr lang="en-US"/>
          </a:p>
        </p:txBody>
      </p:sp>
    </p:spTree>
    <p:extLst>
      <p:ext uri="{BB962C8B-B14F-4D97-AF65-F5344CB8AC3E}">
        <p14:creationId xmlns:p14="http://schemas.microsoft.com/office/powerpoint/2010/main" val="4701852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B6C801D-D1C7-104E-8C95-0D1D6E365DE1}"/>
              </a:ext>
            </a:extLst>
          </p:cNvPr>
          <p:cNvSpPr>
            <a:spLocks noGrp="1"/>
          </p:cNvSpPr>
          <p:nvPr>
            <p:ph type="dt" sz="half" idx="10"/>
          </p:nvPr>
        </p:nvSpPr>
        <p:spPr>
          <a:xfrm>
            <a:off x="838200" y="6356350"/>
            <a:ext cx="2743200" cy="365125"/>
          </a:xfrm>
          <a:prstGeom prst="rect">
            <a:avLst/>
          </a:prstGeom>
        </p:spPr>
        <p:txBody>
          <a:bodyPr/>
          <a:lstStyle/>
          <a:p>
            <a:fld id="{51C8B995-3DE7-E549-8BDA-3CE6F09CB4D9}" type="datetimeFigureOut">
              <a:rPr lang="en-US" smtClean="0"/>
              <a:t>10/29/2022</a:t>
            </a:fld>
            <a:endParaRPr lang="en-US"/>
          </a:p>
        </p:txBody>
      </p:sp>
      <p:sp>
        <p:nvSpPr>
          <p:cNvPr id="3" name="Footer Placeholder 2">
            <a:extLst>
              <a:ext uri="{FF2B5EF4-FFF2-40B4-BE49-F238E27FC236}">
                <a16:creationId xmlns:a16="http://schemas.microsoft.com/office/drawing/2014/main" id="{9610AB02-4EEE-A241-B5BD-9F1C7FF61AED}"/>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A862068A-DC01-0445-AD90-8D99FC6A5857}"/>
              </a:ext>
            </a:extLst>
          </p:cNvPr>
          <p:cNvSpPr>
            <a:spLocks noGrp="1"/>
          </p:cNvSpPr>
          <p:nvPr>
            <p:ph type="sldNum" sz="quarter" idx="12"/>
          </p:nvPr>
        </p:nvSpPr>
        <p:spPr>
          <a:xfrm>
            <a:off x="8610600" y="6356350"/>
            <a:ext cx="2743200" cy="365125"/>
          </a:xfrm>
          <a:prstGeom prst="rect">
            <a:avLst/>
          </a:prstGeom>
        </p:spPr>
        <p:txBody>
          <a:bodyPr/>
          <a:lstStyle/>
          <a:p>
            <a:fld id="{51B2FD34-BE30-DA4D-86BE-75D6D07FE440}" type="slidenum">
              <a:rPr lang="en-US" smtClean="0"/>
              <a:t>‹#›</a:t>
            </a:fld>
            <a:endParaRPr lang="en-US"/>
          </a:p>
        </p:txBody>
      </p:sp>
      <p:pic>
        <p:nvPicPr>
          <p:cNvPr id="5" name="Picture 13" descr="Shape&#10;&#10;Description automatically generated with medium confidence">
            <a:extLst>
              <a:ext uri="{FF2B5EF4-FFF2-40B4-BE49-F238E27FC236}">
                <a16:creationId xmlns:a16="http://schemas.microsoft.com/office/drawing/2014/main" id="{CE4A9288-4E1E-FF41-8B96-0666CE8496E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17804" y="260923"/>
            <a:ext cx="2846971" cy="964077"/>
          </a:xfrm>
          <a:prstGeom prst="rect">
            <a:avLst/>
          </a:prstGeom>
        </p:spPr>
      </p:pic>
      <p:pic>
        <p:nvPicPr>
          <p:cNvPr id="6" name="Picture 14" descr="Shape&#10;&#10;Description automatically generated with medium confidence">
            <a:extLst>
              <a:ext uri="{FF2B5EF4-FFF2-40B4-BE49-F238E27FC236}">
                <a16:creationId xmlns:a16="http://schemas.microsoft.com/office/drawing/2014/main" id="{5958C64E-6959-F448-867C-0277BDBE8582}"/>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18306" y="5574971"/>
            <a:ext cx="3018336" cy="1022106"/>
          </a:xfrm>
          <a:prstGeom prst="rect">
            <a:avLst/>
          </a:prstGeom>
        </p:spPr>
      </p:pic>
      <p:pic>
        <p:nvPicPr>
          <p:cNvPr id="20" name="Picture 8" descr="A picture containing text&#10;&#10;Description automatically generated">
            <a:extLst>
              <a:ext uri="{FF2B5EF4-FFF2-40B4-BE49-F238E27FC236}">
                <a16:creationId xmlns:a16="http://schemas.microsoft.com/office/drawing/2014/main" id="{FAB1C3D3-C3FE-9C40-A04B-F5AD8355FFD0}"/>
              </a:ext>
            </a:extLst>
          </p:cNvPr>
          <p:cNvPicPr>
            <a:picLocks noChangeAspect="1"/>
          </p:cNvPicPr>
          <p:nvPr userDrawn="1"/>
        </p:nvPicPr>
        <p:blipFill>
          <a:blip r:embed="rId4"/>
          <a:stretch>
            <a:fillRect/>
          </a:stretch>
        </p:blipFill>
        <p:spPr>
          <a:xfrm>
            <a:off x="10232572" y="3904288"/>
            <a:ext cx="1959428" cy="1959428"/>
          </a:xfrm>
          <a:prstGeom prst="rect">
            <a:avLst/>
          </a:prstGeom>
        </p:spPr>
      </p:pic>
      <p:pic>
        <p:nvPicPr>
          <p:cNvPr id="21" name="Picture 6" descr="A picture containing person, outdoor&#10;&#10;Description automatically generated">
            <a:extLst>
              <a:ext uri="{FF2B5EF4-FFF2-40B4-BE49-F238E27FC236}">
                <a16:creationId xmlns:a16="http://schemas.microsoft.com/office/drawing/2014/main" id="{B0D9AAD5-AB1F-084E-B1B2-103183A14C52}"/>
              </a:ext>
            </a:extLst>
          </p:cNvPr>
          <p:cNvPicPr>
            <a:picLocks noChangeAspect="1"/>
          </p:cNvPicPr>
          <p:nvPr userDrawn="1"/>
        </p:nvPicPr>
        <p:blipFill>
          <a:blip r:embed="rId5"/>
          <a:stretch>
            <a:fillRect/>
          </a:stretch>
        </p:blipFill>
        <p:spPr>
          <a:xfrm>
            <a:off x="9243728" y="5862688"/>
            <a:ext cx="995311" cy="995311"/>
          </a:xfrm>
          <a:prstGeom prst="rect">
            <a:avLst/>
          </a:prstGeom>
        </p:spPr>
      </p:pic>
      <p:pic>
        <p:nvPicPr>
          <p:cNvPr id="22" name="Picture 4" descr="A picture containing text, person, electronics&#10;&#10;Description automatically generated">
            <a:extLst>
              <a:ext uri="{FF2B5EF4-FFF2-40B4-BE49-F238E27FC236}">
                <a16:creationId xmlns:a16="http://schemas.microsoft.com/office/drawing/2014/main" id="{52895B8A-5A0B-F645-8906-C67564E56F49}"/>
              </a:ext>
            </a:extLst>
          </p:cNvPr>
          <p:cNvPicPr>
            <a:picLocks noChangeAspect="1"/>
          </p:cNvPicPr>
          <p:nvPr userDrawn="1"/>
        </p:nvPicPr>
        <p:blipFill>
          <a:blip r:embed="rId6"/>
          <a:stretch>
            <a:fillRect/>
          </a:stretch>
        </p:blipFill>
        <p:spPr>
          <a:xfrm>
            <a:off x="9254472" y="979713"/>
            <a:ext cx="1957814" cy="1957814"/>
          </a:xfrm>
          <a:prstGeom prst="rect">
            <a:avLst/>
          </a:prstGeom>
        </p:spPr>
      </p:pic>
      <p:sp>
        <p:nvSpPr>
          <p:cNvPr id="23" name="Rectangle 16">
            <a:extLst>
              <a:ext uri="{FF2B5EF4-FFF2-40B4-BE49-F238E27FC236}">
                <a16:creationId xmlns:a16="http://schemas.microsoft.com/office/drawing/2014/main" id="{4C173EA0-E348-F84B-93B8-4CD1ED911EA8}"/>
              </a:ext>
            </a:extLst>
          </p:cNvPr>
          <p:cNvSpPr/>
          <p:nvPr userDrawn="1"/>
        </p:nvSpPr>
        <p:spPr>
          <a:xfrm>
            <a:off x="10232572" y="-1"/>
            <a:ext cx="979714" cy="97971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18">
            <a:extLst>
              <a:ext uri="{FF2B5EF4-FFF2-40B4-BE49-F238E27FC236}">
                <a16:creationId xmlns:a16="http://schemas.microsoft.com/office/drawing/2014/main" id="{E60A65F3-5CA4-8E49-B678-65C77486E5E2}"/>
              </a:ext>
            </a:extLst>
          </p:cNvPr>
          <p:cNvSpPr/>
          <p:nvPr userDrawn="1"/>
        </p:nvSpPr>
        <p:spPr>
          <a:xfrm>
            <a:off x="11212286" y="-1"/>
            <a:ext cx="979714" cy="97971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2">
            <a:extLst>
              <a:ext uri="{FF2B5EF4-FFF2-40B4-BE49-F238E27FC236}">
                <a16:creationId xmlns:a16="http://schemas.microsoft.com/office/drawing/2014/main" id="{C5FBF9BE-8013-EF4C-906B-D631BD672662}"/>
              </a:ext>
            </a:extLst>
          </p:cNvPr>
          <p:cNvSpPr/>
          <p:nvPr userDrawn="1"/>
        </p:nvSpPr>
        <p:spPr>
          <a:xfrm>
            <a:off x="9744338" y="3922620"/>
            <a:ext cx="494701" cy="4947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3">
            <a:extLst>
              <a:ext uri="{FF2B5EF4-FFF2-40B4-BE49-F238E27FC236}">
                <a16:creationId xmlns:a16="http://schemas.microsoft.com/office/drawing/2014/main" id="{7DF9266E-561C-B54F-9D43-75BBCF95D68C}"/>
              </a:ext>
            </a:extLst>
          </p:cNvPr>
          <p:cNvSpPr/>
          <p:nvPr userDrawn="1"/>
        </p:nvSpPr>
        <p:spPr>
          <a:xfrm>
            <a:off x="10232572" y="2934299"/>
            <a:ext cx="979714" cy="97971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7">
            <a:extLst>
              <a:ext uri="{FF2B5EF4-FFF2-40B4-BE49-F238E27FC236}">
                <a16:creationId xmlns:a16="http://schemas.microsoft.com/office/drawing/2014/main" id="{29616158-B93A-4D4E-8769-AFA18B999CD3}"/>
              </a:ext>
            </a:extLst>
          </p:cNvPr>
          <p:cNvSpPr/>
          <p:nvPr userDrawn="1"/>
        </p:nvSpPr>
        <p:spPr>
          <a:xfrm>
            <a:off x="11201836" y="2934299"/>
            <a:ext cx="999294" cy="979714"/>
          </a:xfrm>
          <a:prstGeom prst="rect">
            <a:avLst/>
          </a:prstGeom>
          <a:solidFill>
            <a:srgbClr val="F908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8">
            <a:extLst>
              <a:ext uri="{FF2B5EF4-FFF2-40B4-BE49-F238E27FC236}">
                <a16:creationId xmlns:a16="http://schemas.microsoft.com/office/drawing/2014/main" id="{D1EEDB25-C8A4-5A48-8EFF-C2CAABFF7F87}"/>
              </a:ext>
            </a:extLst>
          </p:cNvPr>
          <p:cNvSpPr/>
          <p:nvPr userDrawn="1"/>
        </p:nvSpPr>
        <p:spPr>
          <a:xfrm>
            <a:off x="11201836" y="5860378"/>
            <a:ext cx="999294" cy="99762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9">
            <a:extLst>
              <a:ext uri="{FF2B5EF4-FFF2-40B4-BE49-F238E27FC236}">
                <a16:creationId xmlns:a16="http://schemas.microsoft.com/office/drawing/2014/main" id="{DBB1E259-DA15-5D49-A0CF-B8705876AD93}"/>
              </a:ext>
            </a:extLst>
          </p:cNvPr>
          <p:cNvSpPr/>
          <p:nvPr userDrawn="1"/>
        </p:nvSpPr>
        <p:spPr>
          <a:xfrm>
            <a:off x="10232572" y="5860378"/>
            <a:ext cx="999294" cy="997621"/>
          </a:xfrm>
          <a:prstGeom prst="rect">
            <a:avLst/>
          </a:prstGeom>
          <a:solidFill>
            <a:srgbClr val="F908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Picture 31" descr="A picture containing outdoor&#10;&#10;Description automatically generated">
            <a:extLst>
              <a:ext uri="{FF2B5EF4-FFF2-40B4-BE49-F238E27FC236}">
                <a16:creationId xmlns:a16="http://schemas.microsoft.com/office/drawing/2014/main" id="{E67C2D23-EA31-124D-A9A9-38B85D2CF5EC}"/>
              </a:ext>
            </a:extLst>
          </p:cNvPr>
          <p:cNvPicPr>
            <a:picLocks noChangeAspect="1"/>
          </p:cNvPicPr>
          <p:nvPr userDrawn="1"/>
        </p:nvPicPr>
        <p:blipFill>
          <a:blip r:embed="rId7"/>
          <a:stretch>
            <a:fillRect/>
          </a:stretch>
        </p:blipFill>
        <p:spPr>
          <a:xfrm>
            <a:off x="9255361" y="2936796"/>
            <a:ext cx="983678" cy="983678"/>
          </a:xfrm>
          <a:prstGeom prst="rect">
            <a:avLst/>
          </a:prstGeom>
        </p:spPr>
      </p:pic>
      <p:sp>
        <p:nvSpPr>
          <p:cNvPr id="31" name="Rectangle 32">
            <a:extLst>
              <a:ext uri="{FF2B5EF4-FFF2-40B4-BE49-F238E27FC236}">
                <a16:creationId xmlns:a16="http://schemas.microsoft.com/office/drawing/2014/main" id="{49ADB4C3-5A3E-2E45-9723-E15E78238C11}"/>
              </a:ext>
            </a:extLst>
          </p:cNvPr>
          <p:cNvSpPr/>
          <p:nvPr userDrawn="1"/>
        </p:nvSpPr>
        <p:spPr>
          <a:xfrm>
            <a:off x="11201836" y="1954585"/>
            <a:ext cx="999294" cy="97971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3">
            <a:extLst>
              <a:ext uri="{FF2B5EF4-FFF2-40B4-BE49-F238E27FC236}">
                <a16:creationId xmlns:a16="http://schemas.microsoft.com/office/drawing/2014/main" id="{8624EC4D-2460-E644-BA8A-CEB03CB63F43}"/>
              </a:ext>
            </a:extLst>
          </p:cNvPr>
          <p:cNvSpPr/>
          <p:nvPr userDrawn="1"/>
        </p:nvSpPr>
        <p:spPr>
          <a:xfrm>
            <a:off x="9744338" y="485456"/>
            <a:ext cx="494701" cy="4947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图片 32"/>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9253886" y="979713"/>
            <a:ext cx="1958400" cy="1958400"/>
          </a:xfrm>
          <a:prstGeom prst="rect">
            <a:avLst/>
          </a:prstGeom>
        </p:spPr>
      </p:pic>
      <p:pic>
        <p:nvPicPr>
          <p:cNvPr id="34" name="图片 33"/>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10233600" y="3905316"/>
            <a:ext cx="1958400" cy="1958400"/>
          </a:xfrm>
          <a:prstGeom prst="rect">
            <a:avLst/>
          </a:prstGeom>
        </p:spPr>
      </p:pic>
    </p:spTree>
    <p:extLst>
      <p:ext uri="{BB962C8B-B14F-4D97-AF65-F5344CB8AC3E}">
        <p14:creationId xmlns:p14="http://schemas.microsoft.com/office/powerpoint/2010/main" val="21541037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21" name="Picture 8">
            <a:extLst>
              <a:ext uri="{FF2B5EF4-FFF2-40B4-BE49-F238E27FC236}">
                <a16:creationId xmlns:a16="http://schemas.microsoft.com/office/drawing/2014/main" id="{E52AC10B-5090-9E4A-B264-890987482A26}"/>
              </a:ext>
            </a:extLst>
          </p:cNvPr>
          <p:cNvPicPr>
            <a:picLocks noChangeAspect="1"/>
          </p:cNvPicPr>
          <p:nvPr userDrawn="1"/>
        </p:nvPicPr>
        <p:blipFill>
          <a:blip r:embed="rId2"/>
          <a:srcRect/>
          <a:stretch/>
        </p:blipFill>
        <p:spPr>
          <a:xfrm>
            <a:off x="1564" y="880"/>
            <a:ext cx="12188871" cy="6856240"/>
          </a:xfrm>
          <a:prstGeom prst="rect">
            <a:avLst/>
          </a:prstGeom>
        </p:spPr>
      </p:pic>
      <p:pic>
        <p:nvPicPr>
          <p:cNvPr id="22" name="Picture 22" descr="A picture containing text, clipart&#10;&#10;Description automatically generated">
            <a:extLst>
              <a:ext uri="{FF2B5EF4-FFF2-40B4-BE49-F238E27FC236}">
                <a16:creationId xmlns:a16="http://schemas.microsoft.com/office/drawing/2014/main" id="{F3EB4828-9AE2-3943-82CE-F995C796166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698523" y="0"/>
            <a:ext cx="5069666" cy="1716755"/>
          </a:xfrm>
          <a:prstGeom prst="rect">
            <a:avLst/>
          </a:prstGeom>
        </p:spPr>
      </p:pic>
      <p:pic>
        <p:nvPicPr>
          <p:cNvPr id="23" name="Picture 24">
            <a:extLst>
              <a:ext uri="{FF2B5EF4-FFF2-40B4-BE49-F238E27FC236}">
                <a16:creationId xmlns:a16="http://schemas.microsoft.com/office/drawing/2014/main" id="{CEBC2EA3-52B4-594F-BE9E-5D8D3C155E1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7672857" y="3964135"/>
            <a:ext cx="3018334" cy="1022106"/>
          </a:xfrm>
          <a:prstGeom prst="rect">
            <a:avLst/>
          </a:prstGeom>
        </p:spPr>
      </p:pic>
      <p:grpSp>
        <p:nvGrpSpPr>
          <p:cNvPr id="24" name="组合 23">
            <a:extLst>
              <a:ext uri="{FF2B5EF4-FFF2-40B4-BE49-F238E27FC236}">
                <a16:creationId xmlns:a16="http://schemas.microsoft.com/office/drawing/2014/main" id="{269B49B5-50FD-DB47-BA98-AB90AD066BAE}"/>
              </a:ext>
            </a:extLst>
          </p:cNvPr>
          <p:cNvGrpSpPr/>
          <p:nvPr userDrawn="1"/>
        </p:nvGrpSpPr>
        <p:grpSpPr>
          <a:xfrm>
            <a:off x="118306" y="260923"/>
            <a:ext cx="11716385" cy="6468323"/>
            <a:chOff x="118306" y="260923"/>
            <a:chExt cx="11716385" cy="6468323"/>
          </a:xfrm>
        </p:grpSpPr>
        <p:sp>
          <p:nvSpPr>
            <p:cNvPr id="25" name="TextBox 18">
              <a:extLst>
                <a:ext uri="{FF2B5EF4-FFF2-40B4-BE49-F238E27FC236}">
                  <a16:creationId xmlns:a16="http://schemas.microsoft.com/office/drawing/2014/main" id="{03065B40-67B6-B243-B1DD-9D67DD8B2629}"/>
                </a:ext>
              </a:extLst>
            </p:cNvPr>
            <p:cNvSpPr txBox="1"/>
            <p:nvPr/>
          </p:nvSpPr>
          <p:spPr>
            <a:xfrm>
              <a:off x="428383" y="1457514"/>
              <a:ext cx="4948740" cy="769441"/>
            </a:xfrm>
            <a:prstGeom prst="rect">
              <a:avLst/>
            </a:prstGeom>
            <a:noFill/>
          </p:spPr>
          <p:txBody>
            <a:bodyPr wrap="square" rtlCol="0">
              <a:spAutoFit/>
            </a:bodyPr>
            <a:lstStyle/>
            <a:p>
              <a:r>
                <a:rPr lang="zh-CN" altLang="en-US" sz="4400" b="1" dirty="0">
                  <a:solidFill>
                    <a:srgbClr val="FA0505"/>
                  </a:solidFill>
                  <a:latin typeface="黑体" panose="02010609060101010101" pitchFamily="49" charset="-122"/>
                  <a:ea typeface="黑体" panose="02010609060101010101" pitchFamily="49" charset="-122"/>
                  <a:cs typeface="Arial" panose="020B0604020202020204" pitchFamily="34" charset="0"/>
                </a:rPr>
                <a:t>移</a:t>
              </a:r>
              <a:r>
                <a:rPr lang="zh-CN" altLang="en-US" sz="2800" b="1" dirty="0">
                  <a:solidFill>
                    <a:srgbClr val="FA0505"/>
                  </a:solidFill>
                  <a:latin typeface="黑体" panose="02010609060101010101" pitchFamily="49" charset="-122"/>
                  <a:ea typeface="黑体" panose="02010609060101010101" pitchFamily="49" charset="-122"/>
                  <a:cs typeface="Arial" panose="020B0604020202020204" pitchFamily="34" charset="0"/>
                </a:rPr>
                <a:t>联万物，志高行</a:t>
              </a:r>
              <a:r>
                <a:rPr lang="zh-CN" altLang="en-US" sz="4400" b="1" dirty="0">
                  <a:solidFill>
                    <a:srgbClr val="FA0505"/>
                  </a:solidFill>
                  <a:latin typeface="黑体" panose="02010609060101010101" pitchFamily="49" charset="-122"/>
                  <a:ea typeface="黑体" panose="02010609060101010101" pitchFamily="49" charset="-122"/>
                  <a:cs typeface="Arial" panose="020B0604020202020204" pitchFamily="34" charset="0"/>
                </a:rPr>
                <a:t>远</a:t>
              </a:r>
              <a:endParaRPr lang="en-US" altLang="zh-CN" sz="4400" b="1" dirty="0">
                <a:solidFill>
                  <a:srgbClr val="FA0505"/>
                </a:solidFill>
                <a:latin typeface="黑体" panose="02010609060101010101" pitchFamily="49" charset="-122"/>
                <a:ea typeface="黑体" panose="02010609060101010101" pitchFamily="49" charset="-122"/>
                <a:cs typeface="Arial" panose="020B0604020202020204" pitchFamily="34" charset="0"/>
              </a:endParaRPr>
            </a:p>
          </p:txBody>
        </p:sp>
        <p:sp>
          <p:nvSpPr>
            <p:cNvPr id="26" name="TextBox 19">
              <a:extLst>
                <a:ext uri="{FF2B5EF4-FFF2-40B4-BE49-F238E27FC236}">
                  <a16:creationId xmlns:a16="http://schemas.microsoft.com/office/drawing/2014/main" id="{1D3B9040-F0E1-BD4C-9915-AA0A38F1A8E4}"/>
                </a:ext>
              </a:extLst>
            </p:cNvPr>
            <p:cNvSpPr txBox="1"/>
            <p:nvPr/>
          </p:nvSpPr>
          <p:spPr>
            <a:xfrm>
              <a:off x="415702" y="2409490"/>
              <a:ext cx="5680298" cy="2039020"/>
            </a:xfrm>
            <a:prstGeom prst="rect">
              <a:avLst/>
            </a:prstGeom>
            <a:noFill/>
          </p:spPr>
          <p:txBody>
            <a:bodyPr wrap="square" rtlCol="0">
              <a:spAutoFit/>
            </a:bodyPr>
            <a:lstStyle/>
            <a:p>
              <a:pPr marL="171519" indent="-171519">
                <a:lnSpc>
                  <a:spcPct val="150000"/>
                </a:lnSpc>
                <a:buFont typeface="Arial" panose="020B0604020202020204" pitchFamily="34" charset="0"/>
                <a:buChar char="•"/>
              </a:pPr>
              <a:r>
                <a:rPr lang="zh-CN" altLang="en-US" sz="1100" b="1" dirty="0">
                  <a:solidFill>
                    <a:schemeClr val="bg1"/>
                  </a:solidFill>
                  <a:latin typeface="黑体" panose="02010609060101010101" pitchFamily="49" charset="-122"/>
                  <a:ea typeface="黑体" panose="02010609060101010101" pitchFamily="49" charset="-122"/>
                  <a:cs typeface="Arial" panose="020B0604020202020204" pitchFamily="34" charset="0"/>
                </a:rPr>
                <a:t>拥有更丰富、完整的物联网模组产品组合，一站式满足不同场景和地区的需求</a:t>
              </a:r>
              <a:endParaRPr lang="en-US" altLang="zh-CN" sz="1100" b="1" dirty="0">
                <a:solidFill>
                  <a:schemeClr val="bg1"/>
                </a:solidFill>
                <a:latin typeface="黑体" panose="02010609060101010101" pitchFamily="49" charset="-122"/>
                <a:ea typeface="黑体" panose="02010609060101010101" pitchFamily="49" charset="-122"/>
                <a:cs typeface="Arial" panose="020B0604020202020204" pitchFamily="34" charset="0"/>
              </a:endParaRPr>
            </a:p>
            <a:p>
              <a:pPr marL="171519" indent="-171519">
                <a:lnSpc>
                  <a:spcPct val="150000"/>
                </a:lnSpc>
                <a:buFont typeface="Arial" panose="020B0604020202020204" pitchFamily="34" charset="0"/>
                <a:buChar char="•"/>
              </a:pPr>
              <a:r>
                <a:rPr lang="zh-CN" altLang="en-US" sz="1100" b="1" dirty="0">
                  <a:solidFill>
                    <a:schemeClr val="bg1"/>
                  </a:solidFill>
                  <a:latin typeface="黑体" panose="02010609060101010101" pitchFamily="49" charset="-122"/>
                  <a:ea typeface="黑体" panose="02010609060101010101" pitchFamily="49" charset="-122"/>
                  <a:cs typeface="Arial" panose="020B0604020202020204" pitchFamily="34" charset="0"/>
                </a:rPr>
                <a:t>推出类型丰富的天线产品，具备全定制天线设计、集成和制造的能力</a:t>
              </a:r>
              <a:endParaRPr lang="en-US" altLang="zh-CN" sz="1100" b="1" dirty="0">
                <a:solidFill>
                  <a:schemeClr val="bg1"/>
                </a:solidFill>
                <a:latin typeface="黑体" panose="02010609060101010101" pitchFamily="49" charset="-122"/>
                <a:ea typeface="黑体" panose="02010609060101010101" pitchFamily="49" charset="-122"/>
                <a:cs typeface="Arial" panose="020B0604020202020204" pitchFamily="34" charset="0"/>
              </a:endParaRPr>
            </a:p>
            <a:p>
              <a:pPr marL="171519" indent="-171519">
                <a:lnSpc>
                  <a:spcPct val="150000"/>
                </a:lnSpc>
                <a:buFont typeface="Arial" panose="020B0604020202020204" pitchFamily="34" charset="0"/>
                <a:buChar char="•"/>
              </a:pPr>
              <a:r>
                <a:rPr lang="zh-CN" altLang="en-US" sz="1100" b="1" dirty="0">
                  <a:solidFill>
                    <a:schemeClr val="bg1"/>
                  </a:solidFill>
                  <a:latin typeface="黑体" panose="02010609060101010101" pitchFamily="49" charset="-122"/>
                  <a:ea typeface="黑体" panose="02010609060101010101" pitchFamily="49" charset="-122"/>
                  <a:cs typeface="Arial" panose="020B0604020202020204" pitchFamily="34" charset="0"/>
                </a:rPr>
                <a:t>提供云平台管理服务，满足从硬件接入到软件应用的全流程解决方案需求</a:t>
              </a:r>
              <a:endParaRPr lang="en-US" altLang="zh-CN" sz="1100" b="1" dirty="0">
                <a:solidFill>
                  <a:schemeClr val="bg1"/>
                </a:solidFill>
                <a:latin typeface="黑体" panose="02010609060101010101" pitchFamily="49" charset="-122"/>
                <a:ea typeface="黑体" panose="02010609060101010101" pitchFamily="49" charset="-122"/>
                <a:cs typeface="Arial" panose="020B0604020202020204" pitchFamily="34" charset="0"/>
              </a:endParaRPr>
            </a:p>
            <a:p>
              <a:pPr marL="171519" indent="-171519">
                <a:lnSpc>
                  <a:spcPct val="150000"/>
                </a:lnSpc>
                <a:buFont typeface="Arial" panose="020B0604020202020204" pitchFamily="34" charset="0"/>
                <a:buChar char="•"/>
              </a:pPr>
              <a:r>
                <a:rPr lang="zh-CN" altLang="en-US" sz="1100" b="1" dirty="0">
                  <a:solidFill>
                    <a:schemeClr val="bg1"/>
                  </a:solidFill>
                  <a:latin typeface="黑体" panose="02010609060101010101" pitchFamily="49" charset="-122"/>
                  <a:ea typeface="黑体" panose="02010609060101010101" pitchFamily="49" charset="-122"/>
                  <a:cs typeface="Arial" panose="020B0604020202020204" pitchFamily="34" charset="0"/>
                </a:rPr>
                <a:t>全自动化生产线、测试线，保障产品质量始终如一，同时具有超高性价比</a:t>
              </a:r>
              <a:endParaRPr lang="en-US" altLang="zh-CN" sz="1100" b="1" dirty="0">
                <a:solidFill>
                  <a:schemeClr val="bg1"/>
                </a:solidFill>
                <a:latin typeface="黑体" panose="02010609060101010101" pitchFamily="49" charset="-122"/>
                <a:ea typeface="黑体" panose="02010609060101010101" pitchFamily="49" charset="-122"/>
                <a:cs typeface="Arial" panose="020B0604020202020204" pitchFamily="34" charset="0"/>
              </a:endParaRPr>
            </a:p>
            <a:p>
              <a:pPr marL="171519" indent="-171519">
                <a:lnSpc>
                  <a:spcPct val="150000"/>
                </a:lnSpc>
                <a:buFont typeface="Arial" panose="020B0604020202020204" pitchFamily="34" charset="0"/>
                <a:buChar char="•"/>
              </a:pPr>
              <a:r>
                <a:rPr lang="zh-CN" altLang="en-US" sz="1100" b="1" dirty="0">
                  <a:solidFill>
                    <a:schemeClr val="bg1"/>
                  </a:solidFill>
                  <a:latin typeface="黑体" panose="02010609060101010101" pitchFamily="49" charset="-122"/>
                  <a:ea typeface="黑体" panose="02010609060101010101" pitchFamily="49" charset="-122"/>
                  <a:cs typeface="Arial" panose="020B0604020202020204" pitchFamily="34" charset="0"/>
                </a:rPr>
                <a:t>建立了业内规模领先的研发团队，为客户提供及时、专业、贴心的技术支持服务</a:t>
              </a:r>
              <a:endParaRPr lang="en-US" altLang="zh-CN" sz="1100" b="1" dirty="0">
                <a:solidFill>
                  <a:schemeClr val="bg1"/>
                </a:solidFill>
                <a:latin typeface="黑体" panose="02010609060101010101" pitchFamily="49" charset="-122"/>
                <a:ea typeface="黑体" panose="02010609060101010101" pitchFamily="49" charset="-122"/>
                <a:cs typeface="Arial" panose="020B0604020202020204" pitchFamily="34" charset="0"/>
              </a:endParaRPr>
            </a:p>
            <a:p>
              <a:pPr marL="171519" indent="-171519">
                <a:lnSpc>
                  <a:spcPct val="150000"/>
                </a:lnSpc>
                <a:buFont typeface="Arial" panose="020B0604020202020204" pitchFamily="34" charset="0"/>
                <a:buChar char="•"/>
              </a:pPr>
              <a:r>
                <a:rPr lang="zh-CN" altLang="en-US" sz="1100" b="1" dirty="0">
                  <a:solidFill>
                    <a:schemeClr val="bg1"/>
                  </a:solidFill>
                  <a:latin typeface="黑体" panose="02010609060101010101" pitchFamily="49" charset="-122"/>
                  <a:ea typeface="黑体" panose="02010609060101010101" pitchFamily="49" charset="-122"/>
                  <a:cs typeface="Arial" panose="020B0604020202020204" pitchFamily="34" charset="0"/>
                </a:rPr>
                <a:t>持续研发新技术、新产品，率先发布</a:t>
              </a:r>
              <a:r>
                <a:rPr lang="en-US" altLang="zh-CN" sz="1100" b="1" dirty="0">
                  <a:solidFill>
                    <a:schemeClr val="bg1"/>
                  </a:solidFill>
                  <a:ea typeface="黑体" panose="02010609060101010101" pitchFamily="49" charset="-122"/>
                  <a:cs typeface="Arial" panose="020B0604020202020204" pitchFamily="34" charset="0"/>
                </a:rPr>
                <a:t>5G</a:t>
              </a:r>
              <a:r>
                <a:rPr lang="zh-CN" altLang="en-US" sz="1100" b="1" dirty="0">
                  <a:solidFill>
                    <a:schemeClr val="bg1"/>
                  </a:solidFill>
                  <a:latin typeface="黑体" panose="02010609060101010101" pitchFamily="49" charset="-122"/>
                  <a:ea typeface="黑体" panose="02010609060101010101" pitchFamily="49" charset="-122"/>
                  <a:cs typeface="Arial" panose="020B0604020202020204" pitchFamily="34" charset="0"/>
                </a:rPr>
                <a:t>、安卓智能、</a:t>
              </a:r>
              <a:r>
                <a:rPr lang="en-US" altLang="zh-CN" sz="1100" b="1" dirty="0">
                  <a:solidFill>
                    <a:schemeClr val="bg1"/>
                  </a:solidFill>
                  <a:latin typeface="黑体" panose="02010609060101010101" pitchFamily="49" charset="-122"/>
                  <a:ea typeface="黑体" panose="02010609060101010101" pitchFamily="49" charset="-122"/>
                  <a:cs typeface="Arial" panose="020B0604020202020204" pitchFamily="34" charset="0"/>
                </a:rPr>
                <a:t>LPWA</a:t>
              </a:r>
              <a:r>
                <a:rPr lang="zh-CN" altLang="en-US" sz="1100" b="1" dirty="0">
                  <a:solidFill>
                    <a:schemeClr val="bg1"/>
                  </a:solidFill>
                  <a:latin typeface="黑体" panose="02010609060101010101" pitchFamily="49" charset="-122"/>
                  <a:ea typeface="黑体" panose="02010609060101010101" pitchFamily="49" charset="-122"/>
                  <a:cs typeface="Arial" panose="020B0604020202020204" pitchFamily="34" charset="0"/>
                </a:rPr>
                <a:t>、</a:t>
              </a:r>
              <a:r>
                <a:rPr lang="en-US" altLang="zh-CN" sz="1100" b="1" dirty="0">
                  <a:solidFill>
                    <a:schemeClr val="bg1"/>
                  </a:solidFill>
                  <a:ea typeface="黑体" panose="02010609060101010101" pitchFamily="49" charset="-122"/>
                  <a:cs typeface="Arial" panose="020B0604020202020204" pitchFamily="34" charset="0"/>
                </a:rPr>
                <a:t>C-V2X</a:t>
              </a:r>
              <a:r>
                <a:rPr lang="zh-CN" altLang="en-US" sz="1100" b="1" dirty="0">
                  <a:solidFill>
                    <a:schemeClr val="bg1"/>
                  </a:solidFill>
                  <a:ea typeface="黑体" panose="02010609060101010101" pitchFamily="49" charset="-122"/>
                  <a:cs typeface="Arial" panose="020B0604020202020204" pitchFamily="34" charset="0"/>
                </a:rPr>
                <a:t>等</a:t>
              </a:r>
              <a:r>
                <a:rPr lang="zh-CN" altLang="en-US" sz="1100" b="1" dirty="0">
                  <a:solidFill>
                    <a:schemeClr val="bg1"/>
                  </a:solidFill>
                  <a:latin typeface="黑体" panose="02010609060101010101" pitchFamily="49" charset="-122"/>
                  <a:ea typeface="黑体" panose="02010609060101010101" pitchFamily="49" charset="-122"/>
                  <a:cs typeface="Arial" panose="020B0604020202020204" pitchFamily="34" charset="0"/>
                </a:rPr>
                <a:t>产品</a:t>
              </a:r>
              <a:endParaRPr lang="en-US" altLang="zh-CN" sz="1100" b="1" dirty="0">
                <a:solidFill>
                  <a:schemeClr val="bg1"/>
                </a:solidFill>
                <a:latin typeface="黑体" panose="02010609060101010101" pitchFamily="49" charset="-122"/>
                <a:ea typeface="黑体" panose="02010609060101010101" pitchFamily="49" charset="-122"/>
                <a:cs typeface="Arial" panose="020B0604020202020204" pitchFamily="34" charset="0"/>
              </a:endParaRPr>
            </a:p>
            <a:p>
              <a:pPr marL="171519" indent="-171519">
                <a:lnSpc>
                  <a:spcPct val="150000"/>
                </a:lnSpc>
                <a:buFont typeface="Arial" panose="020B0604020202020204" pitchFamily="34" charset="0"/>
                <a:buChar char="•"/>
              </a:pPr>
              <a:r>
                <a:rPr lang="zh-CN" altLang="en-US" sz="1100" b="1" dirty="0">
                  <a:solidFill>
                    <a:schemeClr val="bg1"/>
                  </a:solidFill>
                  <a:latin typeface="黑体" panose="02010609060101010101" pitchFamily="49" charset="-122"/>
                  <a:ea typeface="黑体" panose="02010609060101010101" pitchFamily="49" charset="-122"/>
                  <a:cs typeface="Arial" panose="020B0604020202020204" pitchFamily="34" charset="0"/>
                </a:rPr>
                <a:t>富有创新精神的国际化专业团队，始终保证“客户第一”</a:t>
              </a:r>
              <a:endParaRPr lang="en-US" altLang="zh-CN" sz="1100" b="1" dirty="0">
                <a:solidFill>
                  <a:schemeClr val="bg1"/>
                </a:solidFill>
                <a:latin typeface="黑体" panose="02010609060101010101" pitchFamily="49" charset="-122"/>
                <a:ea typeface="黑体" panose="02010609060101010101" pitchFamily="49" charset="-122"/>
                <a:cs typeface="Arial" panose="020B0604020202020204" pitchFamily="34" charset="0"/>
              </a:endParaRPr>
            </a:p>
            <a:p>
              <a:pPr marL="285864" indent="-285864">
                <a:buFont typeface="Arial" panose="020B0604020202020204" pitchFamily="34" charset="0"/>
                <a:buChar char="•"/>
              </a:pPr>
              <a:endParaRPr lang="en-US" altLang="zh-CN" sz="1100" dirty="0">
                <a:solidFill>
                  <a:schemeClr val="bg1"/>
                </a:solidFill>
                <a:latin typeface="Arial" panose="020B0604020202020204" pitchFamily="34" charset="0"/>
                <a:cs typeface="Arial" panose="020B0604020202020204" pitchFamily="34" charset="0"/>
              </a:endParaRPr>
            </a:p>
          </p:txBody>
        </p:sp>
        <p:sp>
          <p:nvSpPr>
            <p:cNvPr id="27" name="TextBox 20">
              <a:extLst>
                <a:ext uri="{FF2B5EF4-FFF2-40B4-BE49-F238E27FC236}">
                  <a16:creationId xmlns:a16="http://schemas.microsoft.com/office/drawing/2014/main" id="{7228C5C2-B57C-3F48-8E2C-533402F70D1A}"/>
                </a:ext>
              </a:extLst>
            </p:cNvPr>
            <p:cNvSpPr txBox="1"/>
            <p:nvPr/>
          </p:nvSpPr>
          <p:spPr>
            <a:xfrm>
              <a:off x="6203066" y="5909584"/>
              <a:ext cx="3570207" cy="646331"/>
            </a:xfrm>
            <a:prstGeom prst="rect">
              <a:avLst/>
            </a:prstGeom>
            <a:noFill/>
          </p:spPr>
          <p:txBody>
            <a:bodyPr wrap="square" rtlCol="0">
              <a:spAutoFit/>
            </a:bodyPr>
            <a:lstStyle/>
            <a:p>
              <a:r>
                <a:rPr lang="zh-CN" altLang="en-US" sz="900" dirty="0">
                  <a:solidFill>
                    <a:schemeClr val="bg1"/>
                  </a:solidFill>
                  <a:latin typeface="黑体" panose="02010609060101010101" pitchFamily="49" charset="-122"/>
                  <a:ea typeface="黑体" panose="02010609060101010101" pitchFamily="49" charset="-122"/>
                  <a:cs typeface="Arial" panose="020B0604020202020204" pitchFamily="34" charset="0"/>
                </a:rPr>
                <a:t>上海市闵行区田林路</a:t>
              </a:r>
              <a:r>
                <a:rPr lang="en-US" altLang="zh-CN" sz="900" dirty="0">
                  <a:solidFill>
                    <a:schemeClr val="bg1"/>
                  </a:solidFill>
                  <a:latin typeface="黑体" panose="02010609060101010101" pitchFamily="49" charset="-122"/>
                  <a:ea typeface="黑体" panose="02010609060101010101" pitchFamily="49" charset="-122"/>
                  <a:cs typeface="Arial" panose="020B0604020202020204" pitchFamily="34" charset="0"/>
                </a:rPr>
                <a:t>1016</a:t>
              </a:r>
              <a:r>
                <a:rPr lang="zh-CN" altLang="en-US" sz="900" dirty="0">
                  <a:solidFill>
                    <a:schemeClr val="bg1"/>
                  </a:solidFill>
                  <a:latin typeface="黑体" panose="02010609060101010101" pitchFamily="49" charset="-122"/>
                  <a:ea typeface="黑体" panose="02010609060101010101" pitchFamily="49" charset="-122"/>
                  <a:cs typeface="Arial" panose="020B0604020202020204" pitchFamily="34" charset="0"/>
                </a:rPr>
                <a:t>号科技绿洲</a:t>
              </a:r>
              <a:r>
                <a:rPr lang="en-US" altLang="zh-CN" sz="900" dirty="0">
                  <a:solidFill>
                    <a:schemeClr val="bg1"/>
                  </a:solidFill>
                  <a:latin typeface="黑体" panose="02010609060101010101" pitchFamily="49" charset="-122"/>
                  <a:ea typeface="黑体" panose="02010609060101010101" pitchFamily="49" charset="-122"/>
                  <a:cs typeface="Arial" panose="020B0604020202020204" pitchFamily="34" charset="0"/>
                </a:rPr>
                <a:t>3</a:t>
              </a:r>
              <a:r>
                <a:rPr lang="zh-CN" altLang="en-US" sz="900" dirty="0">
                  <a:solidFill>
                    <a:schemeClr val="bg1"/>
                  </a:solidFill>
                  <a:latin typeface="黑体" panose="02010609060101010101" pitchFamily="49" charset="-122"/>
                  <a:ea typeface="黑体" panose="02010609060101010101" pitchFamily="49" charset="-122"/>
                  <a:cs typeface="Arial" panose="020B0604020202020204" pitchFamily="34" charset="0"/>
                </a:rPr>
                <a:t>期（</a:t>
              </a:r>
              <a:r>
                <a:rPr lang="en-US" altLang="zh-CN" sz="900" dirty="0">
                  <a:solidFill>
                    <a:schemeClr val="bg1"/>
                  </a:solidFill>
                  <a:latin typeface="黑体" panose="02010609060101010101" pitchFamily="49" charset="-122"/>
                  <a:ea typeface="黑体" panose="02010609060101010101" pitchFamily="49" charset="-122"/>
                  <a:cs typeface="Arial" panose="020B0604020202020204" pitchFamily="34" charset="0"/>
                </a:rPr>
                <a:t>B</a:t>
              </a:r>
              <a:r>
                <a:rPr lang="zh-CN" altLang="en-US" sz="900" dirty="0">
                  <a:solidFill>
                    <a:schemeClr val="bg1"/>
                  </a:solidFill>
                  <a:latin typeface="黑体" panose="02010609060101010101" pitchFamily="49" charset="-122"/>
                  <a:ea typeface="黑体" panose="02010609060101010101" pitchFamily="49" charset="-122"/>
                  <a:cs typeface="Arial" panose="020B0604020202020204" pitchFamily="34" charset="0"/>
                </a:rPr>
                <a:t>区）</a:t>
              </a:r>
              <a:r>
                <a:rPr lang="en-US" altLang="zh-CN" sz="900" dirty="0">
                  <a:solidFill>
                    <a:schemeClr val="bg1"/>
                  </a:solidFill>
                  <a:latin typeface="黑体" panose="02010609060101010101" pitchFamily="49" charset="-122"/>
                  <a:ea typeface="黑体" panose="02010609060101010101" pitchFamily="49" charset="-122"/>
                  <a:cs typeface="Arial" panose="020B0604020202020204" pitchFamily="34" charset="0"/>
                </a:rPr>
                <a:t>5</a:t>
              </a:r>
              <a:r>
                <a:rPr lang="zh-CN" altLang="en-US" sz="900" dirty="0">
                  <a:solidFill>
                    <a:schemeClr val="bg1"/>
                  </a:solidFill>
                  <a:latin typeface="黑体" panose="02010609060101010101" pitchFamily="49" charset="-122"/>
                  <a:ea typeface="黑体" panose="02010609060101010101" pitchFamily="49" charset="-122"/>
                  <a:cs typeface="Arial" panose="020B0604020202020204" pitchFamily="34" charset="0"/>
                </a:rPr>
                <a:t>号楼  </a:t>
              </a:r>
              <a:r>
                <a:rPr lang="en-US" altLang="zh-CN" sz="900" dirty="0">
                  <a:solidFill>
                    <a:schemeClr val="bg1"/>
                  </a:solidFill>
                  <a:cs typeface="Arial" panose="020B0604020202020204" pitchFamily="34" charset="0"/>
                </a:rPr>
                <a:t>200233</a:t>
              </a:r>
            </a:p>
            <a:p>
              <a:pPr marL="0" marR="0" lvl="0" indent="0" algn="l" defTabSz="1087438" rtl="0" eaLnBrk="1" fontAlgn="base" latinLnBrk="0" hangingPunct="1">
                <a:lnSpc>
                  <a:spcPct val="100000"/>
                </a:lnSpc>
                <a:spcBef>
                  <a:spcPct val="0"/>
                </a:spcBef>
                <a:spcAft>
                  <a:spcPct val="0"/>
                </a:spcAft>
                <a:buClrTx/>
                <a:buSzTx/>
                <a:buFontTx/>
                <a:buNone/>
                <a:tabLst/>
                <a:defRPr/>
              </a:pPr>
              <a:r>
                <a:rPr lang="zh-CN" altLang="en-US" sz="900" dirty="0">
                  <a:solidFill>
                    <a:schemeClr val="bg1"/>
                  </a:solidFill>
                  <a:latin typeface="黑体" panose="02010609060101010101" pitchFamily="49" charset="-122"/>
                  <a:ea typeface="黑体" panose="02010609060101010101" pitchFamily="49" charset="-122"/>
                  <a:cs typeface="Arial" panose="020B0604020202020204" pitchFamily="34" charset="0"/>
                </a:rPr>
                <a:t>联系电话</a:t>
              </a:r>
              <a:r>
                <a:rPr lang="zh-CN" altLang="en-US" sz="900" dirty="0">
                  <a:solidFill>
                    <a:schemeClr val="bg1"/>
                  </a:solidFill>
                  <a:cs typeface="Arial" panose="020B0604020202020204" pitchFamily="34" charset="0"/>
                </a:rPr>
                <a:t>：</a:t>
              </a:r>
              <a:r>
                <a:rPr lang="en-US" altLang="zh-CN" sz="900" b="1" dirty="0">
                  <a:solidFill>
                    <a:schemeClr val="bg1"/>
                  </a:solidFill>
                  <a:cs typeface="Arial" panose="020B0604020202020204" pitchFamily="34" charset="0"/>
                </a:rPr>
                <a:t>+86 21 5108 6236 </a:t>
              </a:r>
              <a:r>
                <a:rPr lang="zh-CN" altLang="en-US" sz="900" dirty="0">
                  <a:solidFill>
                    <a:schemeClr val="bg1"/>
                  </a:solidFill>
                  <a:cs typeface="Arial" panose="020B0604020202020204" pitchFamily="34" charset="0"/>
                </a:rPr>
                <a:t>    </a:t>
              </a:r>
              <a:r>
                <a:rPr lang="zh-CN" altLang="en-US" sz="900" dirty="0">
                  <a:solidFill>
                    <a:schemeClr val="bg1"/>
                  </a:solidFill>
                  <a:latin typeface="黑体" panose="02010609060101010101" pitchFamily="49" charset="-122"/>
                  <a:ea typeface="黑体" panose="02010609060101010101" pitchFamily="49" charset="-122"/>
                  <a:cs typeface="Arial" panose="020B0604020202020204" pitchFamily="34" charset="0"/>
                </a:rPr>
                <a:t>销售支持</a:t>
              </a:r>
              <a:r>
                <a:rPr lang="zh-CN" altLang="en-US" sz="900" dirty="0">
                  <a:solidFill>
                    <a:schemeClr val="bg1"/>
                  </a:solidFill>
                  <a:cs typeface="Arial" panose="020B0604020202020204" pitchFamily="34" charset="0"/>
                </a:rPr>
                <a:t>：</a:t>
              </a:r>
              <a:r>
                <a:rPr lang="en-US" altLang="zh-CN" sz="900" b="1" u="none" kern="1200" dirty="0">
                  <a:solidFill>
                    <a:schemeClr val="bg1"/>
                  </a:solidFill>
                  <a:latin typeface="Arial" pitchFamily="34" charset="0"/>
                  <a:ea typeface="宋体" pitchFamily="2" charset="-122"/>
                  <a:cs typeface="Arial" panose="020B0604020202020204" pitchFamily="34" charset="0"/>
                </a:rPr>
                <a:t>sales@quectel.com </a:t>
              </a:r>
              <a:endParaRPr lang="zh-CN" altLang="zh-CN" sz="900" b="1" u="none" kern="1200" dirty="0">
                <a:solidFill>
                  <a:schemeClr val="bg1"/>
                </a:solidFill>
                <a:latin typeface="Arial" pitchFamily="34" charset="0"/>
                <a:ea typeface="宋体" pitchFamily="2" charset="-122"/>
                <a:cs typeface="Arial" panose="020B0604020202020204" pitchFamily="34" charset="0"/>
              </a:endParaRPr>
            </a:p>
            <a:p>
              <a:r>
                <a:rPr lang="zh-CN" altLang="en-US" sz="900" dirty="0">
                  <a:solidFill>
                    <a:schemeClr val="bg1"/>
                  </a:solidFill>
                  <a:latin typeface="黑体" panose="02010609060101010101" pitchFamily="49" charset="-122"/>
                  <a:ea typeface="黑体" panose="02010609060101010101" pitchFamily="49" charset="-122"/>
                  <a:cs typeface="Arial" panose="020B0604020202020204" pitchFamily="34" charset="0"/>
                </a:rPr>
                <a:t>技术支持</a:t>
              </a:r>
              <a:r>
                <a:rPr lang="zh-CN" altLang="en-US" sz="900" dirty="0">
                  <a:solidFill>
                    <a:schemeClr val="bg1"/>
                  </a:solidFill>
                  <a:cs typeface="Arial" panose="020B0604020202020204" pitchFamily="34" charset="0"/>
                </a:rPr>
                <a:t>：</a:t>
              </a:r>
              <a:r>
                <a:rPr lang="en-US" altLang="zh-CN" sz="900" b="1" dirty="0">
                  <a:solidFill>
                    <a:schemeClr val="bg1"/>
                  </a:solidFill>
                  <a:cs typeface="Arial" panose="020B0604020202020204" pitchFamily="34" charset="0"/>
                </a:rPr>
                <a:t>support@quectel.com     </a:t>
              </a:r>
              <a:r>
                <a:rPr lang="zh-CN" altLang="en-US" sz="900" dirty="0">
                  <a:solidFill>
                    <a:schemeClr val="bg1"/>
                  </a:solidFill>
                  <a:latin typeface="黑体" panose="02010609060101010101" pitchFamily="49" charset="-122"/>
                  <a:ea typeface="黑体" panose="02010609060101010101" pitchFamily="49" charset="-122"/>
                  <a:cs typeface="Arial" panose="020B0604020202020204" pitchFamily="34" charset="0"/>
                </a:rPr>
                <a:t>电子邮件</a:t>
              </a:r>
              <a:r>
                <a:rPr lang="zh-CN" altLang="en-US" sz="900" dirty="0">
                  <a:solidFill>
                    <a:schemeClr val="bg1"/>
                  </a:solidFill>
                  <a:cs typeface="Arial" panose="020B0604020202020204" pitchFamily="34" charset="0"/>
                </a:rPr>
                <a:t>：</a:t>
              </a:r>
              <a:r>
                <a:rPr lang="en-US" altLang="zh-CN" sz="900" b="1" dirty="0">
                  <a:solidFill>
                    <a:schemeClr val="bg1"/>
                  </a:solidFill>
                  <a:cs typeface="Arial" panose="020B0604020202020204" pitchFamily="34" charset="0"/>
                </a:rPr>
                <a:t>info@quectel.com</a:t>
              </a:r>
              <a:r>
                <a:rPr lang="zh-CN" altLang="en-US" sz="900" b="1" dirty="0">
                  <a:solidFill>
                    <a:schemeClr val="bg1"/>
                  </a:solidFill>
                  <a:cs typeface="Arial" panose="020B0604020202020204" pitchFamily="34" charset="0"/>
                </a:rPr>
                <a:t> </a:t>
              </a:r>
              <a:endParaRPr lang="en-US" altLang="zh-CN" sz="900" b="1" u="sng" dirty="0">
                <a:solidFill>
                  <a:schemeClr val="bg1"/>
                </a:solidFill>
                <a:cs typeface="Arial" panose="020B0604020202020204" pitchFamily="34" charset="0"/>
              </a:endParaRPr>
            </a:p>
            <a:p>
              <a:r>
                <a:rPr lang="en-US" altLang="zh-CN" sz="900" b="1" dirty="0">
                  <a:solidFill>
                    <a:schemeClr val="bg1"/>
                  </a:solidFill>
                  <a:latin typeface="Arial" panose="020B0604020202020204" pitchFamily="34" charset="0"/>
                  <a:cs typeface="Arial" panose="020B0604020202020204" pitchFamily="34" charset="0"/>
                </a:rPr>
                <a:t> </a:t>
              </a:r>
              <a:endParaRPr lang="en-US" altLang="zh-CN" sz="900" b="1" u="sng" dirty="0">
                <a:solidFill>
                  <a:schemeClr val="bg1"/>
                </a:solidFill>
                <a:latin typeface="Arial" panose="020B0604020202020204" pitchFamily="34" charset="0"/>
                <a:cs typeface="Arial" panose="020B0604020202020204" pitchFamily="34" charset="0"/>
              </a:endParaRPr>
            </a:p>
          </p:txBody>
        </p:sp>
        <p:pic>
          <p:nvPicPr>
            <p:cNvPr id="28" name="Picture 21" descr="A close up of a logo&#10;&#10;Description automatically generated">
              <a:extLst>
                <a:ext uri="{FF2B5EF4-FFF2-40B4-BE49-F238E27FC236}">
                  <a16:creationId xmlns:a16="http://schemas.microsoft.com/office/drawing/2014/main" id="{8386BB90-3A95-514A-933F-AC1E38595B14}"/>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rot="21000000">
              <a:off x="465386" y="4133296"/>
              <a:ext cx="3651365" cy="1726290"/>
            </a:xfrm>
            <a:prstGeom prst="rect">
              <a:avLst/>
            </a:prstGeom>
          </p:spPr>
        </p:pic>
        <p:pic>
          <p:nvPicPr>
            <p:cNvPr id="29" name="Picture 23">
              <a:extLst>
                <a:ext uri="{FF2B5EF4-FFF2-40B4-BE49-F238E27FC236}">
                  <a16:creationId xmlns:a16="http://schemas.microsoft.com/office/drawing/2014/main" id="{7E0EC4F9-DE4B-1F46-A540-7F0B8D583A98}"/>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90171" y="260923"/>
              <a:ext cx="2874604" cy="973434"/>
            </a:xfrm>
            <a:prstGeom prst="rect">
              <a:avLst/>
            </a:prstGeom>
          </p:spPr>
        </p:pic>
        <p:pic>
          <p:nvPicPr>
            <p:cNvPr id="30" name="Picture 25">
              <a:extLst>
                <a:ext uri="{FF2B5EF4-FFF2-40B4-BE49-F238E27FC236}">
                  <a16:creationId xmlns:a16="http://schemas.microsoft.com/office/drawing/2014/main" id="{15FDA947-C2B9-6442-BB84-01C1F8C0FF37}"/>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18306" y="5594607"/>
              <a:ext cx="3018334" cy="1022106"/>
            </a:xfrm>
            <a:prstGeom prst="rect">
              <a:avLst/>
            </a:prstGeom>
          </p:spPr>
        </p:pic>
        <p:sp>
          <p:nvSpPr>
            <p:cNvPr id="31" name="矩形 30">
              <a:extLst>
                <a:ext uri="{FF2B5EF4-FFF2-40B4-BE49-F238E27FC236}">
                  <a16:creationId xmlns:a16="http://schemas.microsoft.com/office/drawing/2014/main" id="{D751A9FE-3380-A849-95CA-0BD8BCE06C45}"/>
                </a:ext>
              </a:extLst>
            </p:cNvPr>
            <p:cNvSpPr/>
            <p:nvPr/>
          </p:nvSpPr>
          <p:spPr>
            <a:xfrm>
              <a:off x="6203066" y="5363774"/>
              <a:ext cx="3570208" cy="461665"/>
            </a:xfrm>
            <a:prstGeom prst="rect">
              <a:avLst/>
            </a:prstGeom>
          </p:spPr>
          <p:txBody>
            <a:bodyPr wrap="none">
              <a:spAutoFit/>
            </a:bodyPr>
            <a:lstStyle/>
            <a:p>
              <a:r>
                <a:rPr lang="zh-CN" altLang="en-US" sz="2400" dirty="0">
                  <a:solidFill>
                    <a:schemeClr val="bg1"/>
                  </a:solidFill>
                  <a:latin typeface="黑体" panose="02010609060101010101" pitchFamily="49" charset="-122"/>
                  <a:ea typeface="黑体" panose="02010609060101010101" pitchFamily="49" charset="-122"/>
                </a:rPr>
                <a:t>全国热线</a:t>
              </a:r>
              <a:r>
                <a:rPr lang="en-US" altLang="zh-CN" sz="2400" dirty="0">
                  <a:solidFill>
                    <a:schemeClr val="bg1"/>
                  </a:solidFill>
                  <a:latin typeface="黑体" panose="02010609060101010101" pitchFamily="49" charset="-122"/>
                  <a:ea typeface="黑体" panose="02010609060101010101" pitchFamily="49" charset="-122"/>
                </a:rPr>
                <a:t>: 400 960 7678</a:t>
              </a:r>
              <a:endParaRPr lang="zh-CN" altLang="en-US" dirty="0">
                <a:solidFill>
                  <a:schemeClr val="bg1"/>
                </a:solidFill>
              </a:endParaRPr>
            </a:p>
          </p:txBody>
        </p:sp>
        <p:pic>
          <p:nvPicPr>
            <p:cNvPr id="32" name="Picture 2">
              <a:extLst>
                <a:ext uri="{FF2B5EF4-FFF2-40B4-BE49-F238E27FC236}">
                  <a16:creationId xmlns:a16="http://schemas.microsoft.com/office/drawing/2014/main" id="{4BDCE2DC-9A58-ED41-AAD2-0A87F567E5AC}"/>
                </a:ext>
              </a:extLst>
            </p:cNvPr>
            <p:cNvPicPr>
              <a:picLocks noChangeAspect="1" noChangeArrowheads="1"/>
            </p:cNvPicPr>
            <p:nvPr/>
          </p:nvPicPr>
          <p:blipFill>
            <a:blip r:embed="rId7" cstate="screen">
              <a:extLst>
                <a:ext uri="{28A0092B-C50C-407E-A947-70E740481C1C}">
                  <a14:useLocalDpi xmlns:a14="http://schemas.microsoft.com/office/drawing/2010/main"/>
                </a:ext>
              </a:extLst>
            </a:blip>
            <a:srcRect/>
            <a:stretch/>
          </p:blipFill>
          <p:spPr bwMode="auto">
            <a:xfrm>
              <a:off x="10720087" y="5379871"/>
              <a:ext cx="958495" cy="958495"/>
            </a:xfrm>
            <a:prstGeom prst="rect">
              <a:avLst/>
            </a:prstGeom>
            <a:noFill/>
          </p:spPr>
        </p:pic>
        <p:sp>
          <p:nvSpPr>
            <p:cNvPr id="33" name="矩形 32">
              <a:extLst>
                <a:ext uri="{FF2B5EF4-FFF2-40B4-BE49-F238E27FC236}">
                  <a16:creationId xmlns:a16="http://schemas.microsoft.com/office/drawing/2014/main" id="{B970EC7C-C5A1-804A-BCFA-94BCE015D6AA}"/>
                </a:ext>
              </a:extLst>
            </p:cNvPr>
            <p:cNvSpPr/>
            <p:nvPr/>
          </p:nvSpPr>
          <p:spPr>
            <a:xfrm>
              <a:off x="10548807" y="6467636"/>
              <a:ext cx="1285884" cy="261610"/>
            </a:xfrm>
            <a:prstGeom prst="rect">
              <a:avLst/>
            </a:prstGeom>
          </p:spPr>
          <p:txBody>
            <a:bodyPr wrap="square">
              <a:spAutoFit/>
            </a:bodyPr>
            <a:lstStyle/>
            <a:p>
              <a:pPr algn="ctr"/>
              <a:r>
                <a:rPr lang="zh-CN" altLang="en-US" sz="1100" dirty="0">
                  <a:solidFill>
                    <a:schemeClr val="bg1"/>
                  </a:solidFill>
                  <a:latin typeface="黑体" pitchFamily="2" charset="-122"/>
                  <a:ea typeface="黑体" pitchFamily="2" charset="-122"/>
                </a:rPr>
                <a:t>移远微信公众号</a:t>
              </a:r>
              <a:endParaRPr lang="zh-CN" altLang="en-US" sz="1100" dirty="0">
                <a:solidFill>
                  <a:schemeClr val="bg1"/>
                </a:solidFill>
              </a:endParaRPr>
            </a:p>
          </p:txBody>
        </p:sp>
      </p:grpSp>
    </p:spTree>
    <p:extLst>
      <p:ext uri="{BB962C8B-B14F-4D97-AF65-F5344CB8AC3E}">
        <p14:creationId xmlns:p14="http://schemas.microsoft.com/office/powerpoint/2010/main" val="35112412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2.jpeg"/><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3" descr="Shape&#10;&#10;Description automatically generated with medium confidence">
            <a:extLst>
              <a:ext uri="{FF2B5EF4-FFF2-40B4-BE49-F238E27FC236}">
                <a16:creationId xmlns:a16="http://schemas.microsoft.com/office/drawing/2014/main" id="{AFA59D20-84CE-4CE3-8CE4-C78D30FE24FF}"/>
              </a:ext>
            </a:extLst>
          </p:cNvPr>
          <p:cNvPicPr>
            <a:picLocks noChangeAspect="1"/>
          </p:cNvPicPr>
          <p:nvPr userDrawn="1"/>
        </p:nvPicPr>
        <p:blipFill>
          <a:blip r:embed="rId9" cstate="screen">
            <a:extLst>
              <a:ext uri="{28A0092B-C50C-407E-A947-70E740481C1C}">
                <a14:useLocalDpi xmlns:a14="http://schemas.microsoft.com/office/drawing/2010/main"/>
              </a:ext>
            </a:extLst>
          </a:blip>
          <a:stretch>
            <a:fillRect/>
          </a:stretch>
        </p:blipFill>
        <p:spPr>
          <a:xfrm>
            <a:off x="9983637" y="6190715"/>
            <a:ext cx="2088233" cy="707143"/>
          </a:xfrm>
          <a:prstGeom prst="rect">
            <a:avLst/>
          </a:prstGeom>
        </p:spPr>
      </p:pic>
      <p:pic>
        <p:nvPicPr>
          <p:cNvPr id="8" name="Picture 4" descr="A picture containing text, clipart&#10;&#10;Description automatically generated">
            <a:extLst>
              <a:ext uri="{FF2B5EF4-FFF2-40B4-BE49-F238E27FC236}">
                <a16:creationId xmlns:a16="http://schemas.microsoft.com/office/drawing/2014/main" id="{DF322C05-203E-4EF6-9057-744FAF9589A6}"/>
              </a:ext>
            </a:extLst>
          </p:cNvPr>
          <p:cNvPicPr>
            <a:picLocks noChangeAspect="1"/>
          </p:cNvPicPr>
          <p:nvPr userDrawn="1"/>
        </p:nvPicPr>
        <p:blipFill>
          <a:blip r:embed="rId10" cstate="screen">
            <a:extLst>
              <a:ext uri="{28A0092B-C50C-407E-A947-70E740481C1C}">
                <a14:useLocalDpi xmlns:a14="http://schemas.microsoft.com/office/drawing/2010/main"/>
              </a:ext>
            </a:extLst>
          </a:blip>
          <a:stretch>
            <a:fillRect/>
          </a:stretch>
        </p:blipFill>
        <p:spPr>
          <a:xfrm>
            <a:off x="9726195" y="200372"/>
            <a:ext cx="2370855" cy="802849"/>
          </a:xfrm>
          <a:prstGeom prst="rect">
            <a:avLst/>
          </a:prstGeom>
        </p:spPr>
      </p:pic>
      <p:sp>
        <p:nvSpPr>
          <p:cNvPr id="9" name="Title 1">
            <a:extLst>
              <a:ext uri="{FF2B5EF4-FFF2-40B4-BE49-F238E27FC236}">
                <a16:creationId xmlns:a16="http://schemas.microsoft.com/office/drawing/2014/main" id="{ACE45F42-8AAF-4013-80AA-EB939D63770A}"/>
              </a:ext>
            </a:extLst>
          </p:cNvPr>
          <p:cNvSpPr txBox="1">
            <a:spLocks/>
          </p:cNvSpPr>
          <p:nvPr userDrawn="1"/>
        </p:nvSpPr>
        <p:spPr>
          <a:xfrm>
            <a:off x="436056" y="6407982"/>
            <a:ext cx="11062648" cy="27916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1400" dirty="0" err="1">
                <a:latin typeface="Arial" panose="020B0604020202020204" pitchFamily="34" charset="0"/>
                <a:cs typeface="Arial" panose="020B0604020202020204" pitchFamily="34" charset="0"/>
              </a:rPr>
              <a:t>www.quectel.com</a:t>
            </a:r>
            <a:endParaRPr lang="en-GB" sz="1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350114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5" r:id="rId6"/>
    <p:sldLayoutId id="2147483654" r:id="rId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26.e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19.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4">
            <a:extLst>
              <a:ext uri="{FF2B5EF4-FFF2-40B4-BE49-F238E27FC236}">
                <a16:creationId xmlns:a16="http://schemas.microsoft.com/office/drawing/2014/main" id="{32EC3A89-9DBA-7D42-9118-921FCBD1A716}"/>
              </a:ext>
            </a:extLst>
          </p:cNvPr>
          <p:cNvSpPr txBox="1">
            <a:spLocks/>
          </p:cNvSpPr>
          <p:nvPr/>
        </p:nvSpPr>
        <p:spPr bwMode="auto">
          <a:xfrm>
            <a:off x="488628" y="2394744"/>
            <a:ext cx="5035872" cy="738664"/>
          </a:xfrm>
          <a:prstGeom prst="rect">
            <a:avLst/>
          </a:prstGeom>
          <a:noFill/>
          <a:ln w="9525">
            <a:noFill/>
            <a:miter lim="800000"/>
            <a:headEnd/>
            <a:tailEnd/>
          </a:ln>
        </p:spPr>
        <p:txBody>
          <a:bodyPr vert="horz" wrap="square" lIns="0" tIns="0" rIns="0" bIns="0" numCol="1" rtlCol="0" anchor="ctr" anchorCtr="0" compatLnSpc="1">
            <a:prstTxWarp prst="textNoShape">
              <a:avLst/>
            </a:prstTxWarp>
            <a:spAutoFit/>
          </a:bodyPr>
          <a:lstStyle>
            <a:lvl1pPr algn="l" defTabSz="1087438" rtl="0" eaLnBrk="0" fontAlgn="base" hangingPunct="0">
              <a:spcBef>
                <a:spcPct val="0"/>
              </a:spcBef>
              <a:spcAft>
                <a:spcPct val="0"/>
              </a:spcAft>
              <a:tabLst>
                <a:tab pos="3676650" algn="l"/>
              </a:tabLst>
              <a:defRPr sz="2800" b="0" kern="1200">
                <a:solidFill>
                  <a:schemeClr val="tx1">
                    <a:lumMod val="75000"/>
                    <a:lumOff val="25000"/>
                  </a:schemeClr>
                </a:solidFill>
                <a:latin typeface="+mj-lt"/>
                <a:ea typeface="黑体" pitchFamily="2" charset="-122"/>
                <a:cs typeface="+mj-cs"/>
              </a:defRPr>
            </a:lvl1pPr>
            <a:lvl2pPr algn="l" defTabSz="1087438" rtl="0" eaLnBrk="0" fontAlgn="base" hangingPunct="0">
              <a:spcBef>
                <a:spcPct val="0"/>
              </a:spcBef>
              <a:spcAft>
                <a:spcPct val="0"/>
              </a:spcAft>
              <a:defRPr sz="2500" b="1">
                <a:solidFill>
                  <a:srgbClr val="595959"/>
                </a:solidFill>
                <a:latin typeface="Arial" charset="0"/>
                <a:ea typeface="宋体" charset="-122"/>
              </a:defRPr>
            </a:lvl2pPr>
            <a:lvl3pPr algn="l" defTabSz="1087438" rtl="0" eaLnBrk="0" fontAlgn="base" hangingPunct="0">
              <a:spcBef>
                <a:spcPct val="0"/>
              </a:spcBef>
              <a:spcAft>
                <a:spcPct val="0"/>
              </a:spcAft>
              <a:defRPr sz="2500" b="1">
                <a:solidFill>
                  <a:srgbClr val="595959"/>
                </a:solidFill>
                <a:latin typeface="Arial" charset="0"/>
                <a:ea typeface="宋体" charset="-122"/>
              </a:defRPr>
            </a:lvl3pPr>
            <a:lvl4pPr algn="l" defTabSz="1087438" rtl="0" eaLnBrk="0" fontAlgn="base" hangingPunct="0">
              <a:spcBef>
                <a:spcPct val="0"/>
              </a:spcBef>
              <a:spcAft>
                <a:spcPct val="0"/>
              </a:spcAft>
              <a:defRPr sz="2500" b="1">
                <a:solidFill>
                  <a:srgbClr val="595959"/>
                </a:solidFill>
                <a:latin typeface="Arial" charset="0"/>
                <a:ea typeface="宋体" charset="-122"/>
              </a:defRPr>
            </a:lvl4pPr>
            <a:lvl5pPr algn="l" defTabSz="1087438" rtl="0" eaLnBrk="0" fontAlgn="base" hangingPunct="0">
              <a:spcBef>
                <a:spcPct val="0"/>
              </a:spcBef>
              <a:spcAft>
                <a:spcPct val="0"/>
              </a:spcAft>
              <a:defRPr sz="2500" b="1">
                <a:solidFill>
                  <a:srgbClr val="595959"/>
                </a:solidFill>
                <a:latin typeface="Arial" charset="0"/>
                <a:ea typeface="宋体" charset="-122"/>
              </a:defRPr>
            </a:lvl5pPr>
            <a:lvl6pPr marL="525828" algn="l" defTabSz="1088171" rtl="0" fontAlgn="base">
              <a:spcBef>
                <a:spcPct val="0"/>
              </a:spcBef>
              <a:spcAft>
                <a:spcPct val="0"/>
              </a:spcAft>
              <a:defRPr sz="2500" b="1">
                <a:solidFill>
                  <a:srgbClr val="595959"/>
                </a:solidFill>
                <a:latin typeface="Arial" charset="0"/>
                <a:ea typeface="宋体" charset="-122"/>
              </a:defRPr>
            </a:lvl6pPr>
            <a:lvl7pPr marL="1051655" algn="l" defTabSz="1088171" rtl="0" fontAlgn="base">
              <a:spcBef>
                <a:spcPct val="0"/>
              </a:spcBef>
              <a:spcAft>
                <a:spcPct val="0"/>
              </a:spcAft>
              <a:defRPr sz="2500" b="1">
                <a:solidFill>
                  <a:srgbClr val="595959"/>
                </a:solidFill>
                <a:latin typeface="Arial" charset="0"/>
                <a:ea typeface="宋体" charset="-122"/>
              </a:defRPr>
            </a:lvl7pPr>
            <a:lvl8pPr marL="1577483" algn="l" defTabSz="1088171" rtl="0" fontAlgn="base">
              <a:spcBef>
                <a:spcPct val="0"/>
              </a:spcBef>
              <a:spcAft>
                <a:spcPct val="0"/>
              </a:spcAft>
              <a:defRPr sz="2500" b="1">
                <a:solidFill>
                  <a:srgbClr val="595959"/>
                </a:solidFill>
                <a:latin typeface="Arial" charset="0"/>
                <a:ea typeface="宋体" charset="-122"/>
              </a:defRPr>
            </a:lvl8pPr>
            <a:lvl9pPr marL="2103311" algn="l" defTabSz="1088171" rtl="0" fontAlgn="base">
              <a:spcBef>
                <a:spcPct val="0"/>
              </a:spcBef>
              <a:spcAft>
                <a:spcPct val="0"/>
              </a:spcAft>
              <a:defRPr sz="2500" b="1">
                <a:solidFill>
                  <a:srgbClr val="595959"/>
                </a:solidFill>
                <a:latin typeface="Arial" charset="0"/>
                <a:ea typeface="宋体" charset="-122"/>
              </a:defRPr>
            </a:lvl9pPr>
          </a:lstStyle>
          <a:p>
            <a:r>
              <a:rPr lang="en-US" altLang="zh-CN" sz="4800" b="1" dirty="0">
                <a:ln w="0"/>
                <a:solidFill>
                  <a:srgbClr val="F90805"/>
                </a:solidFill>
                <a:latin typeface="Arial" panose="020B0604020202020204" pitchFamily="34" charset="0"/>
                <a:cs typeface="Arial" panose="020B0604020202020204" pitchFamily="34" charset="0"/>
              </a:rPr>
              <a:t>Ram</a:t>
            </a:r>
            <a:r>
              <a:rPr lang="zh-CN" altLang="en-US" sz="4800" b="1" dirty="0">
                <a:ln w="0"/>
                <a:solidFill>
                  <a:srgbClr val="F90805"/>
                </a:solidFill>
                <a:latin typeface="Arial" panose="020B0604020202020204" pitchFamily="34" charset="0"/>
                <a:cs typeface="Arial" panose="020B0604020202020204" pitchFamily="34" charset="0"/>
              </a:rPr>
              <a:t>内存管理</a:t>
            </a:r>
            <a:endParaRPr lang="en-US" altLang="zh-CN" sz="4800" b="1" dirty="0">
              <a:ln w="0"/>
              <a:solidFill>
                <a:srgbClr val="F90805"/>
              </a:solidFill>
              <a:latin typeface="Arial" panose="020B0604020202020204" pitchFamily="34" charset="0"/>
              <a:cs typeface="Arial" panose="020B0604020202020204" pitchFamily="34" charset="0"/>
            </a:endParaRPr>
          </a:p>
        </p:txBody>
      </p:sp>
      <p:sp>
        <p:nvSpPr>
          <p:cNvPr id="16" name="TextBox 15">
            <a:extLst>
              <a:ext uri="{FF2B5EF4-FFF2-40B4-BE49-F238E27FC236}">
                <a16:creationId xmlns:a16="http://schemas.microsoft.com/office/drawing/2014/main" id="{547A55F9-F963-BC41-8950-BC50FD8D5756}"/>
              </a:ext>
            </a:extLst>
          </p:cNvPr>
          <p:cNvSpPr txBox="1"/>
          <p:nvPr/>
        </p:nvSpPr>
        <p:spPr>
          <a:xfrm>
            <a:off x="487488" y="3493316"/>
            <a:ext cx="4671613" cy="492443"/>
          </a:xfrm>
          <a:prstGeom prst="rect">
            <a:avLst/>
          </a:prstGeom>
          <a:noFill/>
        </p:spPr>
        <p:txBody>
          <a:bodyPr wrap="square" lIns="0" tIns="0" rIns="0" bIns="0" rtlCol="0">
            <a:spAutoFit/>
          </a:bodyPr>
          <a:lstStyle/>
          <a:p>
            <a:r>
              <a:rPr lang="zh-CN" altLang="en-US" sz="3200" dirty="0">
                <a:ln w="0"/>
                <a:solidFill>
                  <a:schemeClr val="bg1"/>
                </a:solidFill>
                <a:latin typeface="Arial" panose="020B0604020202020204" pitchFamily="34" charset="0"/>
                <a:cs typeface="Arial" panose="020B0604020202020204" pitchFamily="34" charset="0"/>
              </a:rPr>
              <a:t>副标题</a:t>
            </a:r>
            <a:endParaRPr lang="en-US" altLang="zh-CN" sz="3200" dirty="0">
              <a:ln w="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291917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85A64B7E-7A3F-4C83-A129-F8B124082610}"/>
              </a:ext>
            </a:extLst>
          </p:cNvPr>
          <p:cNvSpPr>
            <a:spLocks noGrp="1"/>
          </p:cNvSpPr>
          <p:nvPr>
            <p:ph type="title"/>
          </p:nvPr>
        </p:nvSpPr>
        <p:spPr>
          <a:xfrm>
            <a:off x="436056" y="500836"/>
            <a:ext cx="11062648" cy="447842"/>
          </a:xfrm>
        </p:spPr>
        <p:txBody>
          <a:bodyPr>
            <a:normAutofit fontScale="90000"/>
          </a:bodyPr>
          <a:lstStyle/>
          <a:p>
            <a:pPr algn="l" latinLnBrk="1"/>
            <a:r>
              <a:rPr lang="zh-CN" altLang="en-US" sz="2800" b="1" dirty="0">
                <a:ln w="12700">
                  <a:noFill/>
                  <a:prstDash val="solid"/>
                </a:ln>
                <a:latin typeface="黑体" panose="02010609060101010101" pitchFamily="49" charset="-122"/>
                <a:ea typeface="黑体" panose="02010609060101010101" pitchFamily="49" charset="-122"/>
                <a:cs typeface="Arial" panose="020B0604020202020204" pitchFamily="34" charset="0"/>
              </a:rPr>
              <a:t>内存分配算法</a:t>
            </a:r>
            <a:r>
              <a:rPr lang="en-US" altLang="zh-CN" sz="2800" b="1" dirty="0">
                <a:ln w="12700">
                  <a:noFill/>
                  <a:prstDash val="solid"/>
                </a:ln>
                <a:latin typeface="黑体" panose="02010609060101010101" pitchFamily="49" charset="-122"/>
                <a:ea typeface="黑体" panose="02010609060101010101" pitchFamily="49" charset="-122"/>
                <a:cs typeface="Arial" panose="020B0604020202020204" pitchFamily="34" charset="0"/>
              </a:rPr>
              <a:t>1</a:t>
            </a:r>
          </a:p>
        </p:txBody>
      </p:sp>
      <p:sp>
        <p:nvSpPr>
          <p:cNvPr id="3" name="文本框 2">
            <a:extLst>
              <a:ext uri="{FF2B5EF4-FFF2-40B4-BE49-F238E27FC236}">
                <a16:creationId xmlns:a16="http://schemas.microsoft.com/office/drawing/2014/main" id="{4E0C0916-EF4D-5EF2-8105-6078A171A81D}"/>
              </a:ext>
            </a:extLst>
          </p:cNvPr>
          <p:cNvSpPr txBox="1"/>
          <p:nvPr/>
        </p:nvSpPr>
        <p:spPr>
          <a:xfrm>
            <a:off x="1331595" y="1996500"/>
            <a:ext cx="9528810" cy="1938992"/>
          </a:xfrm>
          <a:prstGeom prst="rect">
            <a:avLst/>
          </a:prstGeom>
          <a:noFill/>
        </p:spPr>
        <p:txBody>
          <a:bodyPr wrap="square" rtlCol="0">
            <a:spAutoFit/>
          </a:bodyPr>
          <a:lstStyle/>
          <a:p>
            <a:r>
              <a:rPr lang="zh-CN" altLang="en-US" sz="2400" dirty="0"/>
              <a:t>总结：</a:t>
            </a:r>
            <a:endParaRPr lang="en-US" altLang="zh-CN" sz="2400" dirty="0"/>
          </a:p>
          <a:p>
            <a:r>
              <a:rPr lang="zh-CN" altLang="en-US" sz="2400" dirty="0"/>
              <a:t>这种内存管理算法非常简单，它只能申请不能进行内存释放，并且申请内存的时间是一个常量，这对于要求安全的嵌入式设备来说是最好的，因为</a:t>
            </a:r>
            <a:r>
              <a:rPr lang="zh-CN" altLang="en-US" sz="2400" dirty="0">
                <a:solidFill>
                  <a:srgbClr val="FF0000"/>
                </a:solidFill>
              </a:rPr>
              <a:t>不允许内存释放</a:t>
            </a:r>
            <a:r>
              <a:rPr lang="zh-CN" altLang="en-US" sz="2400" dirty="0"/>
              <a:t>，就不会神圣内存碎片而导致系统崩溃。这种内存管理方案也有缺点就是内存利用率不高。</a:t>
            </a:r>
          </a:p>
        </p:txBody>
      </p:sp>
    </p:spTree>
    <p:extLst>
      <p:ext uri="{BB962C8B-B14F-4D97-AF65-F5344CB8AC3E}">
        <p14:creationId xmlns:p14="http://schemas.microsoft.com/office/powerpoint/2010/main" val="21282139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85A64B7E-7A3F-4C83-A129-F8B124082610}"/>
              </a:ext>
            </a:extLst>
          </p:cNvPr>
          <p:cNvSpPr>
            <a:spLocks noGrp="1"/>
          </p:cNvSpPr>
          <p:nvPr>
            <p:ph type="title"/>
          </p:nvPr>
        </p:nvSpPr>
        <p:spPr>
          <a:xfrm>
            <a:off x="436056" y="500836"/>
            <a:ext cx="11062648" cy="447842"/>
          </a:xfrm>
        </p:spPr>
        <p:txBody>
          <a:bodyPr>
            <a:normAutofit fontScale="90000"/>
          </a:bodyPr>
          <a:lstStyle/>
          <a:p>
            <a:pPr algn="l" latinLnBrk="1"/>
            <a:r>
              <a:rPr lang="zh-CN" altLang="en-US" sz="2800" b="1" dirty="0">
                <a:ln w="12700">
                  <a:noFill/>
                  <a:prstDash val="solid"/>
                </a:ln>
                <a:latin typeface="黑体" panose="02010609060101010101" pitchFamily="49" charset="-122"/>
                <a:ea typeface="黑体" panose="02010609060101010101" pitchFamily="49" charset="-122"/>
                <a:cs typeface="Arial" panose="020B0604020202020204" pitchFamily="34" charset="0"/>
              </a:rPr>
              <a:t>内存分配算法</a:t>
            </a:r>
            <a:r>
              <a:rPr lang="en-US" altLang="zh-CN" sz="2800" b="1" dirty="0">
                <a:ln w="12700">
                  <a:noFill/>
                  <a:prstDash val="solid"/>
                </a:ln>
                <a:latin typeface="黑体" panose="02010609060101010101" pitchFamily="49" charset="-122"/>
                <a:ea typeface="黑体" panose="02010609060101010101" pitchFamily="49" charset="-122"/>
                <a:cs typeface="Arial" panose="020B0604020202020204" pitchFamily="34" charset="0"/>
              </a:rPr>
              <a:t>2</a:t>
            </a:r>
          </a:p>
        </p:txBody>
      </p:sp>
      <p:sp>
        <p:nvSpPr>
          <p:cNvPr id="2" name="文本框 1">
            <a:extLst>
              <a:ext uri="{FF2B5EF4-FFF2-40B4-BE49-F238E27FC236}">
                <a16:creationId xmlns:a16="http://schemas.microsoft.com/office/drawing/2014/main" id="{12FB8E5A-9766-D5E2-6BF0-D58D2A4E0596}"/>
              </a:ext>
            </a:extLst>
          </p:cNvPr>
          <p:cNvSpPr txBox="1"/>
          <p:nvPr/>
        </p:nvSpPr>
        <p:spPr>
          <a:xfrm>
            <a:off x="709612" y="2474861"/>
            <a:ext cx="11149013" cy="1477328"/>
          </a:xfrm>
          <a:prstGeom prst="rect">
            <a:avLst/>
          </a:prstGeom>
          <a:noFill/>
        </p:spPr>
        <p:txBody>
          <a:bodyPr wrap="square" rtlCol="0">
            <a:spAutoFit/>
          </a:bodyPr>
          <a:lstStyle/>
          <a:p>
            <a:r>
              <a:rPr lang="zh-CN" altLang="en-US" dirty="0">
                <a:solidFill>
                  <a:srgbClr val="FF0000"/>
                </a:solidFill>
              </a:rPr>
              <a:t>最佳适应算法（</a:t>
            </a:r>
            <a:r>
              <a:rPr lang="en-US" altLang="zh-CN" dirty="0">
                <a:solidFill>
                  <a:srgbClr val="FF0000"/>
                </a:solidFill>
              </a:rPr>
              <a:t>best fit, BF</a:t>
            </a:r>
            <a:r>
              <a:rPr lang="zh-CN" altLang="en-US" dirty="0">
                <a:solidFill>
                  <a:srgbClr val="FF0000"/>
                </a:solidFill>
              </a:rPr>
              <a:t>）算法</a:t>
            </a:r>
            <a:endParaRPr lang="en-US" altLang="zh-CN" dirty="0">
              <a:solidFill>
                <a:srgbClr val="FF0000"/>
              </a:solidFill>
            </a:endParaRPr>
          </a:p>
          <a:p>
            <a:r>
              <a:rPr lang="zh-CN" altLang="en-US" dirty="0"/>
              <a:t>所谓“最佳”是指，每次为作业分配内存时，总是能把满足要求、又是最小的空闲内存分配给作业，避免“大材小用”。为了加块寻找，该算法要求将所有的空闲分区按其容量以从小到大的顺序形成一空闲分区链。这样，第一次能找到满足要求的空闲分区必然是最佳的。孤立的看，最佳适应算法似乎是最佳的，然而在宏观上却不一定。因为每次分配后切割下来剩余部分是最小的，这样在存储器中会留下许多难以利用的碎片。</a:t>
            </a:r>
          </a:p>
        </p:txBody>
      </p:sp>
      <p:sp>
        <p:nvSpPr>
          <p:cNvPr id="4" name="文本框 3">
            <a:extLst>
              <a:ext uri="{FF2B5EF4-FFF2-40B4-BE49-F238E27FC236}">
                <a16:creationId xmlns:a16="http://schemas.microsoft.com/office/drawing/2014/main" id="{1711B584-2E8F-391B-CC57-D476CF21F1A4}"/>
              </a:ext>
            </a:extLst>
          </p:cNvPr>
          <p:cNvSpPr txBox="1"/>
          <p:nvPr/>
        </p:nvSpPr>
        <p:spPr>
          <a:xfrm>
            <a:off x="709612" y="1356383"/>
            <a:ext cx="10772775" cy="1200329"/>
          </a:xfrm>
          <a:prstGeom prst="rect">
            <a:avLst/>
          </a:prstGeom>
          <a:noFill/>
        </p:spPr>
        <p:txBody>
          <a:bodyPr wrap="square" rtlCol="0">
            <a:spAutoFit/>
          </a:bodyPr>
          <a:lstStyle/>
          <a:p>
            <a:r>
              <a:rPr lang="zh-CN" altLang="en-US" dirty="0">
                <a:solidFill>
                  <a:srgbClr val="FF0000"/>
                </a:solidFill>
              </a:rPr>
              <a:t>基于顺序搜索的动态内存分配算法</a:t>
            </a:r>
            <a:r>
              <a:rPr lang="zh-CN" altLang="en-US" dirty="0"/>
              <a:t>：</a:t>
            </a:r>
            <a:endParaRPr lang="en-US" altLang="zh-CN" dirty="0"/>
          </a:p>
          <a:p>
            <a:r>
              <a:rPr lang="zh-CN" altLang="en-US" dirty="0"/>
              <a:t>为了实现动态内存分配，通常是将系统种的空闲分区链接成一个链。所谓的顺序搜索，是指依次搜索空闲分区链上的空闲分区，去寻找一个其大小能够满足要求的内存。</a:t>
            </a:r>
            <a:endParaRPr lang="en-US" altLang="zh-CN" dirty="0"/>
          </a:p>
          <a:p>
            <a:endParaRPr lang="zh-CN" altLang="en-US" dirty="0"/>
          </a:p>
        </p:txBody>
      </p:sp>
      <p:sp>
        <p:nvSpPr>
          <p:cNvPr id="6" name="文本框 5">
            <a:extLst>
              <a:ext uri="{FF2B5EF4-FFF2-40B4-BE49-F238E27FC236}">
                <a16:creationId xmlns:a16="http://schemas.microsoft.com/office/drawing/2014/main" id="{B22DBB6E-04CE-DC4D-5E39-6B41A9CB06F4}"/>
              </a:ext>
            </a:extLst>
          </p:cNvPr>
          <p:cNvSpPr txBox="1"/>
          <p:nvPr/>
        </p:nvSpPr>
        <p:spPr>
          <a:xfrm>
            <a:off x="709613" y="4339389"/>
            <a:ext cx="10789092" cy="1754326"/>
          </a:xfrm>
          <a:prstGeom prst="rect">
            <a:avLst/>
          </a:prstGeom>
          <a:noFill/>
        </p:spPr>
        <p:txBody>
          <a:bodyPr wrap="square" rtlCol="0">
            <a:spAutoFit/>
          </a:bodyPr>
          <a:lstStyle/>
          <a:p>
            <a:r>
              <a:rPr lang="zh-CN" altLang="en-US" dirty="0"/>
              <a:t>最坏适应（</a:t>
            </a:r>
            <a:r>
              <a:rPr lang="en-US" altLang="zh-CN" dirty="0"/>
              <a:t>worst fit,</a:t>
            </a:r>
            <a:r>
              <a:rPr lang="zh-CN" altLang="en-US" dirty="0"/>
              <a:t> </a:t>
            </a:r>
            <a:r>
              <a:rPr lang="en-US" altLang="zh-CN" dirty="0"/>
              <a:t>WF</a:t>
            </a:r>
            <a:r>
              <a:rPr lang="zh-CN" altLang="en-US" dirty="0"/>
              <a:t>）算法</a:t>
            </a:r>
            <a:endParaRPr lang="en-US" altLang="zh-CN" dirty="0"/>
          </a:p>
          <a:p>
            <a:r>
              <a:rPr lang="zh-CN" altLang="en-US" dirty="0"/>
              <a:t>最坏适应分配算法选择空闲分区的策略正好与最佳适应算法相反：他在扫描整个分区表或者链表时总是挑选一个最大的空闲区，从中分割一部分存储空间给作业使用，以至于存储器中缺乏大的空闲分区，故把它称为最坏适应算法。实际上，这样的算法未必是最坏的，它的优点是使剩下的空闲分区不至于太小，产生的碎片可能性最小，对中小作业有利，同时最坏适应分配算法</a:t>
            </a:r>
            <a:r>
              <a:rPr lang="zh-CN" altLang="en-US"/>
              <a:t>查找效率高，</a:t>
            </a:r>
            <a:r>
              <a:rPr lang="zh-CN" altLang="en-US" dirty="0"/>
              <a:t>该算法要求，将所有空闲分区按其容量以从大到小的顺序形成一个空闲分区链，查找时，只要看第一个分区能否满足作业要求即可</a:t>
            </a:r>
          </a:p>
        </p:txBody>
      </p:sp>
    </p:spTree>
    <p:extLst>
      <p:ext uri="{BB962C8B-B14F-4D97-AF65-F5344CB8AC3E}">
        <p14:creationId xmlns:p14="http://schemas.microsoft.com/office/powerpoint/2010/main" val="38012574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85A64B7E-7A3F-4C83-A129-F8B124082610}"/>
              </a:ext>
            </a:extLst>
          </p:cNvPr>
          <p:cNvSpPr>
            <a:spLocks noGrp="1"/>
          </p:cNvSpPr>
          <p:nvPr>
            <p:ph type="title"/>
          </p:nvPr>
        </p:nvSpPr>
        <p:spPr>
          <a:xfrm>
            <a:off x="436056" y="500836"/>
            <a:ext cx="11062648" cy="447842"/>
          </a:xfrm>
        </p:spPr>
        <p:txBody>
          <a:bodyPr>
            <a:normAutofit fontScale="90000"/>
          </a:bodyPr>
          <a:lstStyle/>
          <a:p>
            <a:pPr algn="l" latinLnBrk="1"/>
            <a:r>
              <a:rPr lang="zh-CN" altLang="en-US" sz="2800" b="1" dirty="0">
                <a:ln w="12700">
                  <a:noFill/>
                  <a:prstDash val="solid"/>
                </a:ln>
                <a:latin typeface="黑体" panose="02010609060101010101" pitchFamily="49" charset="-122"/>
                <a:ea typeface="黑体" panose="02010609060101010101" pitchFamily="49" charset="-122"/>
                <a:cs typeface="Arial" panose="020B0604020202020204" pitchFamily="34" charset="0"/>
              </a:rPr>
              <a:t>内存分配算法</a:t>
            </a:r>
            <a:r>
              <a:rPr lang="en-US" altLang="zh-CN" sz="2800" b="1" dirty="0">
                <a:ln w="12700">
                  <a:noFill/>
                  <a:prstDash val="solid"/>
                </a:ln>
                <a:latin typeface="黑体" panose="02010609060101010101" pitchFamily="49" charset="-122"/>
                <a:ea typeface="黑体" panose="02010609060101010101" pitchFamily="49" charset="-122"/>
                <a:cs typeface="Arial" panose="020B0604020202020204" pitchFamily="34" charset="0"/>
              </a:rPr>
              <a:t>2-</a:t>
            </a:r>
            <a:r>
              <a:rPr lang="zh-CN" altLang="en-US" sz="2800" b="1" dirty="0">
                <a:ln w="12700">
                  <a:noFill/>
                  <a:prstDash val="solid"/>
                </a:ln>
                <a:latin typeface="黑体" panose="02010609060101010101" pitchFamily="49" charset="-122"/>
                <a:ea typeface="黑体" panose="02010609060101010101" pitchFamily="49" charset="-122"/>
                <a:cs typeface="Arial" panose="020B0604020202020204" pitchFamily="34" charset="0"/>
              </a:rPr>
              <a:t>内存初始化</a:t>
            </a:r>
            <a:endParaRPr lang="en-US" altLang="zh-CN" sz="2800" b="1" dirty="0">
              <a:ln w="12700">
                <a:noFill/>
                <a:prstDash val="solid"/>
              </a:ln>
              <a:latin typeface="黑体" panose="02010609060101010101" pitchFamily="49" charset="-122"/>
              <a:ea typeface="黑体" panose="02010609060101010101" pitchFamily="49" charset="-122"/>
              <a:cs typeface="Arial" panose="020B0604020202020204" pitchFamily="34" charset="0"/>
            </a:endParaRPr>
          </a:p>
        </p:txBody>
      </p:sp>
      <p:sp>
        <p:nvSpPr>
          <p:cNvPr id="3" name="文本框 2">
            <a:extLst>
              <a:ext uri="{FF2B5EF4-FFF2-40B4-BE49-F238E27FC236}">
                <a16:creationId xmlns:a16="http://schemas.microsoft.com/office/drawing/2014/main" id="{84DEF124-FFF8-F316-2332-5C3BAA6AFA79}"/>
              </a:ext>
            </a:extLst>
          </p:cNvPr>
          <p:cNvSpPr txBox="1"/>
          <p:nvPr/>
        </p:nvSpPr>
        <p:spPr>
          <a:xfrm>
            <a:off x="962025" y="1326118"/>
            <a:ext cx="10134600" cy="1754326"/>
          </a:xfrm>
          <a:prstGeom prst="rect">
            <a:avLst/>
          </a:prstGeom>
          <a:noFill/>
        </p:spPr>
        <p:txBody>
          <a:bodyPr wrap="square" rtlCol="0">
            <a:spAutoFit/>
          </a:bodyPr>
          <a:lstStyle/>
          <a:p>
            <a:r>
              <a:rPr lang="zh-CN" altLang="en-US" dirty="0"/>
              <a:t>数据结构：</a:t>
            </a:r>
            <a:endParaRPr lang="en-US" altLang="zh-CN" dirty="0"/>
          </a:p>
          <a:p>
            <a:r>
              <a:rPr lang="en-US" altLang="zh-CN" dirty="0"/>
              <a:t>typedef  struct A_BLOCK_LINK{</a:t>
            </a:r>
          </a:p>
          <a:p>
            <a:r>
              <a:rPr lang="en-US" altLang="zh-CN" dirty="0"/>
              <a:t>	struct A_BLOCK_LINK *</a:t>
            </a:r>
            <a:r>
              <a:rPr lang="en-US" altLang="zh-CN" dirty="0" err="1"/>
              <a:t>pxNextFreeBlock</a:t>
            </a:r>
            <a:r>
              <a:rPr lang="en-US" altLang="zh-CN" dirty="0"/>
              <a:t>; //</a:t>
            </a:r>
            <a:r>
              <a:rPr lang="zh-CN" altLang="en-US" dirty="0"/>
              <a:t>指向下一个空闲内存块指针</a:t>
            </a:r>
            <a:endParaRPr lang="en-US" altLang="zh-CN" dirty="0"/>
          </a:p>
          <a:p>
            <a:r>
              <a:rPr lang="en-US" altLang="zh-CN" dirty="0"/>
              <a:t>	</a:t>
            </a:r>
            <a:r>
              <a:rPr lang="en-US" altLang="zh-CN" dirty="0" err="1"/>
              <a:t>size_t</a:t>
            </a:r>
            <a:r>
              <a:rPr lang="en-US" altLang="zh-CN" dirty="0"/>
              <a:t> </a:t>
            </a:r>
            <a:r>
              <a:rPr lang="en-US" altLang="zh-CN" dirty="0" err="1"/>
              <a:t>xBlockSize</a:t>
            </a:r>
            <a:r>
              <a:rPr lang="en-US" altLang="zh-CN" dirty="0"/>
              <a:t>; //</a:t>
            </a:r>
            <a:r>
              <a:rPr lang="zh-CN" altLang="en-US" dirty="0"/>
              <a:t>用于记录申请的内存块的大小，包括链表结构体大小</a:t>
            </a:r>
            <a:endParaRPr lang="en-US" altLang="zh-CN" dirty="0"/>
          </a:p>
          <a:p>
            <a:r>
              <a:rPr lang="en-US" altLang="zh-CN" dirty="0"/>
              <a:t>}</a:t>
            </a:r>
            <a:r>
              <a:rPr lang="en-US" altLang="zh-CN" dirty="0" err="1"/>
              <a:t>BlockLink_t</a:t>
            </a:r>
            <a:r>
              <a:rPr lang="en-US" altLang="zh-CN" dirty="0"/>
              <a:t>;</a:t>
            </a:r>
          </a:p>
          <a:p>
            <a:endParaRPr lang="zh-CN" altLang="en-US" dirty="0"/>
          </a:p>
        </p:txBody>
      </p:sp>
      <p:sp>
        <p:nvSpPr>
          <p:cNvPr id="5" name="文本框 4">
            <a:extLst>
              <a:ext uri="{FF2B5EF4-FFF2-40B4-BE49-F238E27FC236}">
                <a16:creationId xmlns:a16="http://schemas.microsoft.com/office/drawing/2014/main" id="{45A6ACA0-8352-F513-FDB2-D77CC7F62233}"/>
              </a:ext>
            </a:extLst>
          </p:cNvPr>
          <p:cNvSpPr txBox="1"/>
          <p:nvPr/>
        </p:nvSpPr>
        <p:spPr>
          <a:xfrm>
            <a:off x="962024" y="3574327"/>
            <a:ext cx="10536679" cy="646331"/>
          </a:xfrm>
          <a:prstGeom prst="rect">
            <a:avLst/>
          </a:prstGeom>
          <a:noFill/>
        </p:spPr>
        <p:txBody>
          <a:bodyPr wrap="square" rtlCol="0">
            <a:spAutoFit/>
          </a:bodyPr>
          <a:lstStyle/>
          <a:p>
            <a:r>
              <a:rPr lang="zh-CN" altLang="en-US" dirty="0"/>
              <a:t>在刚初始化时，链表中只存在一个空闲内存结点，其中</a:t>
            </a:r>
            <a:r>
              <a:rPr lang="en-US" altLang="zh-CN" dirty="0" err="1"/>
              <a:t>xBlockSize</a:t>
            </a:r>
            <a:r>
              <a:rPr lang="zh-CN" altLang="en-US" dirty="0"/>
              <a:t>是内存对齐后的</a:t>
            </a:r>
            <a:r>
              <a:rPr lang="en-US" altLang="zh-CN" dirty="0"/>
              <a:t>heap</a:t>
            </a:r>
            <a:r>
              <a:rPr lang="zh-CN" altLang="en-US" dirty="0"/>
              <a:t>总大小，</a:t>
            </a:r>
            <a:endParaRPr lang="en-US" altLang="zh-CN" dirty="0"/>
          </a:p>
          <a:p>
            <a:endParaRPr lang="en-US" altLang="zh-CN" dirty="0"/>
          </a:p>
        </p:txBody>
      </p:sp>
    </p:spTree>
    <p:extLst>
      <p:ext uri="{BB962C8B-B14F-4D97-AF65-F5344CB8AC3E}">
        <p14:creationId xmlns:p14="http://schemas.microsoft.com/office/powerpoint/2010/main" val="26878052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85A64B7E-7A3F-4C83-A129-F8B124082610}"/>
              </a:ext>
            </a:extLst>
          </p:cNvPr>
          <p:cNvSpPr>
            <a:spLocks noGrp="1"/>
          </p:cNvSpPr>
          <p:nvPr>
            <p:ph type="title"/>
          </p:nvPr>
        </p:nvSpPr>
        <p:spPr>
          <a:xfrm>
            <a:off x="436056" y="500836"/>
            <a:ext cx="11062648" cy="447842"/>
          </a:xfrm>
        </p:spPr>
        <p:txBody>
          <a:bodyPr>
            <a:normAutofit fontScale="90000"/>
          </a:bodyPr>
          <a:lstStyle/>
          <a:p>
            <a:pPr algn="l" latinLnBrk="1"/>
            <a:r>
              <a:rPr lang="zh-CN" altLang="en-US" sz="2800" b="1" dirty="0">
                <a:ln w="12700">
                  <a:noFill/>
                  <a:prstDash val="solid"/>
                </a:ln>
                <a:latin typeface="黑体" panose="02010609060101010101" pitchFamily="49" charset="-122"/>
                <a:ea typeface="黑体" panose="02010609060101010101" pitchFamily="49" charset="-122"/>
                <a:cs typeface="Arial" panose="020B0604020202020204" pitchFamily="34" charset="0"/>
              </a:rPr>
              <a:t>内存分配算法</a:t>
            </a:r>
            <a:r>
              <a:rPr lang="en-US" altLang="zh-CN" sz="2800" b="1" dirty="0">
                <a:ln w="12700">
                  <a:noFill/>
                  <a:prstDash val="solid"/>
                </a:ln>
                <a:latin typeface="黑体" panose="02010609060101010101" pitchFamily="49" charset="-122"/>
                <a:ea typeface="黑体" panose="02010609060101010101" pitchFamily="49" charset="-122"/>
                <a:cs typeface="Arial" panose="020B0604020202020204" pitchFamily="34" charset="0"/>
              </a:rPr>
              <a:t>2-</a:t>
            </a:r>
            <a:r>
              <a:rPr lang="zh-CN" altLang="en-US" sz="2800" b="1" dirty="0">
                <a:ln w="12700">
                  <a:noFill/>
                  <a:prstDash val="solid"/>
                </a:ln>
                <a:latin typeface="黑体" panose="02010609060101010101" pitchFamily="49" charset="-122"/>
                <a:ea typeface="黑体" panose="02010609060101010101" pitchFamily="49" charset="-122"/>
                <a:cs typeface="Arial" panose="020B0604020202020204" pitchFamily="34" charset="0"/>
              </a:rPr>
              <a:t>内存初始化</a:t>
            </a:r>
            <a:endParaRPr lang="en-US" altLang="zh-CN" sz="2800" b="1" dirty="0">
              <a:ln w="12700">
                <a:noFill/>
                <a:prstDash val="solid"/>
              </a:ln>
              <a:latin typeface="黑体" panose="02010609060101010101" pitchFamily="49" charset="-122"/>
              <a:ea typeface="黑体" panose="02010609060101010101" pitchFamily="49" charset="-122"/>
              <a:cs typeface="Arial" panose="020B0604020202020204" pitchFamily="34" charset="0"/>
            </a:endParaRPr>
          </a:p>
        </p:txBody>
      </p:sp>
      <p:pic>
        <p:nvPicPr>
          <p:cNvPr id="4" name="图片 3">
            <a:extLst>
              <a:ext uri="{FF2B5EF4-FFF2-40B4-BE49-F238E27FC236}">
                <a16:creationId xmlns:a16="http://schemas.microsoft.com/office/drawing/2014/main" id="{D651568E-B765-4384-2FDF-180096D7D847}"/>
              </a:ext>
            </a:extLst>
          </p:cNvPr>
          <p:cNvPicPr>
            <a:picLocks noChangeAspect="1"/>
          </p:cNvPicPr>
          <p:nvPr/>
        </p:nvPicPr>
        <p:blipFill>
          <a:blip r:embed="rId2"/>
          <a:stretch>
            <a:fillRect/>
          </a:stretch>
        </p:blipFill>
        <p:spPr>
          <a:xfrm>
            <a:off x="3328987" y="3549866"/>
            <a:ext cx="4557713" cy="2868321"/>
          </a:xfrm>
          <a:prstGeom prst="rect">
            <a:avLst/>
          </a:prstGeom>
        </p:spPr>
      </p:pic>
      <p:sp>
        <p:nvSpPr>
          <p:cNvPr id="8" name="文本框 7">
            <a:extLst>
              <a:ext uri="{FF2B5EF4-FFF2-40B4-BE49-F238E27FC236}">
                <a16:creationId xmlns:a16="http://schemas.microsoft.com/office/drawing/2014/main" id="{B2F39F28-F232-5952-66B8-0840E9A43C87}"/>
              </a:ext>
            </a:extLst>
          </p:cNvPr>
          <p:cNvSpPr txBox="1"/>
          <p:nvPr/>
        </p:nvSpPr>
        <p:spPr>
          <a:xfrm>
            <a:off x="711993" y="964543"/>
            <a:ext cx="9791700" cy="2585323"/>
          </a:xfrm>
          <a:prstGeom prst="rect">
            <a:avLst/>
          </a:prstGeom>
          <a:noFill/>
        </p:spPr>
        <p:txBody>
          <a:bodyPr wrap="square">
            <a:spAutoFit/>
          </a:bodyPr>
          <a:lstStyle/>
          <a:p>
            <a:r>
              <a:rPr lang="zh-CN" altLang="en-US" dirty="0"/>
              <a:t>头部指针仅仅只是一个索引，用于查找能用的内存块，所以</a:t>
            </a:r>
            <a:r>
              <a:rPr lang="en-US" altLang="zh-CN" dirty="0" err="1"/>
              <a:t>xStart</a:t>
            </a:r>
            <a:r>
              <a:rPr lang="zh-CN" altLang="en-US" dirty="0"/>
              <a:t>的</a:t>
            </a:r>
            <a:r>
              <a:rPr lang="en-US" altLang="zh-CN" dirty="0" err="1"/>
              <a:t>pxNextFreeBlock</a:t>
            </a:r>
            <a:r>
              <a:rPr lang="en-US" altLang="zh-CN" dirty="0"/>
              <a:t> </a:t>
            </a:r>
            <a:r>
              <a:rPr lang="zh-CN" altLang="en-US" dirty="0"/>
              <a:t>指向对齐后内存的起始地址，并且空闲内存块链表的头部时没有可用的内存空间的，所以</a:t>
            </a:r>
            <a:r>
              <a:rPr lang="en-US" altLang="zh-CN" dirty="0" err="1"/>
              <a:t>xStart</a:t>
            </a:r>
            <a:r>
              <a:rPr lang="zh-CN" altLang="en-US" dirty="0"/>
              <a:t>的</a:t>
            </a:r>
            <a:r>
              <a:rPr lang="en-US" altLang="zh-CN" dirty="0" err="1"/>
              <a:t>xBlockSize</a:t>
            </a:r>
            <a:r>
              <a:rPr lang="zh-CN" altLang="en-US" dirty="0"/>
              <a:t>成员变量的值为</a:t>
            </a:r>
            <a:r>
              <a:rPr lang="en-US" altLang="zh-CN" dirty="0"/>
              <a:t>0.</a:t>
            </a:r>
          </a:p>
          <a:p>
            <a:endParaRPr lang="en-US" altLang="zh-CN" dirty="0"/>
          </a:p>
          <a:p>
            <a:r>
              <a:rPr lang="zh-CN" altLang="en-US" dirty="0"/>
              <a:t>尾部只是一个标记，当遍历空闲链表到次数时，表示已经没有可用内存块了，所以</a:t>
            </a:r>
            <a:r>
              <a:rPr lang="en-US" altLang="zh-CN" dirty="0" err="1"/>
              <a:t>xEnd</a:t>
            </a:r>
            <a:r>
              <a:rPr lang="zh-CN" altLang="en-US" dirty="0"/>
              <a:t>的</a:t>
            </a:r>
            <a:r>
              <a:rPr lang="en-US" altLang="zh-CN" dirty="0" err="1"/>
              <a:t>pxNextFreeBlock</a:t>
            </a:r>
            <a:r>
              <a:rPr lang="zh-CN" altLang="en-US" dirty="0"/>
              <a:t>成员变量为</a:t>
            </a:r>
            <a:r>
              <a:rPr lang="en-US" altLang="zh-CN" dirty="0"/>
              <a:t>NULL,</a:t>
            </a:r>
            <a:r>
              <a:rPr lang="zh-CN" altLang="en-US" dirty="0"/>
              <a:t>并且空闲内存块链表头部与尾部都是不可用的，至于</a:t>
            </a:r>
            <a:r>
              <a:rPr lang="en-US" altLang="zh-CN" dirty="0" err="1"/>
              <a:t>xEnd</a:t>
            </a:r>
            <a:r>
              <a:rPr lang="zh-CN" altLang="en-US" dirty="0"/>
              <a:t>的</a:t>
            </a:r>
            <a:r>
              <a:rPr lang="en-US" altLang="zh-CN" dirty="0" err="1"/>
              <a:t>xBlocksize</a:t>
            </a:r>
            <a:r>
              <a:rPr lang="zh-CN" altLang="en-US" dirty="0"/>
              <a:t>成员变量是什么值并不重要，但是为了方便排序，系统会给其赋值为</a:t>
            </a:r>
            <a:r>
              <a:rPr lang="en-US" altLang="zh-CN" sz="1800" b="0" i="0" u="none" strike="noStrike" baseline="0" dirty="0" err="1">
                <a:solidFill>
                  <a:srgbClr val="000000"/>
                </a:solidFill>
                <a:latin typeface="Calibri" panose="020F0502020204030204" pitchFamily="34" charset="0"/>
              </a:rPr>
              <a:t>HeapConfigSize</a:t>
            </a:r>
            <a:r>
              <a:rPr lang="zh-CN" altLang="en-US" sz="1800" b="0" i="0" u="none" strike="noStrike" baseline="0" dirty="0">
                <a:solidFill>
                  <a:srgbClr val="000000"/>
                </a:solidFill>
                <a:latin typeface="Calibri" panose="020F0502020204030204" pitchFamily="34" charset="0"/>
              </a:rPr>
              <a:t>，这就是管理内存的最大值了，所以无论当前内存块为多大在初始化完成后，空闲内存块链表会按内存块大小进行升序排列</a:t>
            </a:r>
            <a:endParaRPr lang="zh-CN" altLang="en-US" dirty="0"/>
          </a:p>
        </p:txBody>
      </p:sp>
    </p:spTree>
    <p:extLst>
      <p:ext uri="{BB962C8B-B14F-4D97-AF65-F5344CB8AC3E}">
        <p14:creationId xmlns:p14="http://schemas.microsoft.com/office/powerpoint/2010/main" val="13814404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85A64B7E-7A3F-4C83-A129-F8B124082610}"/>
              </a:ext>
            </a:extLst>
          </p:cNvPr>
          <p:cNvSpPr>
            <a:spLocks noGrp="1"/>
          </p:cNvSpPr>
          <p:nvPr>
            <p:ph type="title"/>
          </p:nvPr>
        </p:nvSpPr>
        <p:spPr>
          <a:xfrm>
            <a:off x="436056" y="500836"/>
            <a:ext cx="11062648" cy="447842"/>
          </a:xfrm>
        </p:spPr>
        <p:txBody>
          <a:bodyPr>
            <a:normAutofit fontScale="90000"/>
          </a:bodyPr>
          <a:lstStyle/>
          <a:p>
            <a:pPr algn="l" latinLnBrk="1"/>
            <a:r>
              <a:rPr lang="zh-CN" altLang="en-US" sz="2800" b="1" dirty="0">
                <a:ln w="12700">
                  <a:noFill/>
                  <a:prstDash val="solid"/>
                </a:ln>
                <a:latin typeface="黑体" panose="02010609060101010101" pitchFamily="49" charset="-122"/>
                <a:ea typeface="黑体" panose="02010609060101010101" pitchFamily="49" charset="-122"/>
                <a:cs typeface="Arial" panose="020B0604020202020204" pitchFamily="34" charset="0"/>
              </a:rPr>
              <a:t>内存分配算法</a:t>
            </a:r>
            <a:r>
              <a:rPr lang="en-US" altLang="zh-CN" sz="2800" b="1" dirty="0">
                <a:ln w="12700">
                  <a:noFill/>
                  <a:prstDash val="solid"/>
                </a:ln>
                <a:latin typeface="黑体" panose="02010609060101010101" pitchFamily="49" charset="-122"/>
                <a:ea typeface="黑体" panose="02010609060101010101" pitchFamily="49" charset="-122"/>
                <a:cs typeface="Arial" panose="020B0604020202020204" pitchFamily="34" charset="0"/>
              </a:rPr>
              <a:t>2-</a:t>
            </a:r>
            <a:r>
              <a:rPr lang="zh-CN" altLang="en-US" sz="2800" b="1" dirty="0">
                <a:ln w="12700">
                  <a:noFill/>
                  <a:prstDash val="solid"/>
                </a:ln>
                <a:latin typeface="黑体" panose="02010609060101010101" pitchFamily="49" charset="-122"/>
                <a:ea typeface="黑体" panose="02010609060101010101" pitchFamily="49" charset="-122"/>
                <a:cs typeface="Arial" panose="020B0604020202020204" pitchFamily="34" charset="0"/>
              </a:rPr>
              <a:t>内存申请</a:t>
            </a:r>
            <a:endParaRPr lang="en-US" altLang="zh-CN" sz="2800" b="1" dirty="0">
              <a:ln w="12700">
                <a:noFill/>
                <a:prstDash val="solid"/>
              </a:ln>
              <a:latin typeface="黑体" panose="02010609060101010101" pitchFamily="49" charset="-122"/>
              <a:ea typeface="黑体" panose="02010609060101010101" pitchFamily="49" charset="-122"/>
              <a:cs typeface="Arial" panose="020B0604020202020204" pitchFamily="34" charset="0"/>
            </a:endParaRPr>
          </a:p>
        </p:txBody>
      </p:sp>
      <p:sp>
        <p:nvSpPr>
          <p:cNvPr id="8" name="文本框 7">
            <a:extLst>
              <a:ext uri="{FF2B5EF4-FFF2-40B4-BE49-F238E27FC236}">
                <a16:creationId xmlns:a16="http://schemas.microsoft.com/office/drawing/2014/main" id="{B2F39F28-F232-5952-66B8-0840E9A43C87}"/>
              </a:ext>
            </a:extLst>
          </p:cNvPr>
          <p:cNvSpPr txBox="1"/>
          <p:nvPr/>
        </p:nvSpPr>
        <p:spPr>
          <a:xfrm>
            <a:off x="711993" y="964543"/>
            <a:ext cx="9791700" cy="1754326"/>
          </a:xfrm>
          <a:prstGeom prst="rect">
            <a:avLst/>
          </a:prstGeom>
          <a:noFill/>
        </p:spPr>
        <p:txBody>
          <a:bodyPr wrap="square">
            <a:spAutoFit/>
          </a:bodyPr>
          <a:lstStyle/>
          <a:p>
            <a:r>
              <a:rPr lang="zh-CN" altLang="en-US" dirty="0"/>
              <a:t>（</a:t>
            </a:r>
            <a:r>
              <a:rPr lang="en-US" altLang="zh-CN" dirty="0"/>
              <a:t>1</a:t>
            </a:r>
            <a:r>
              <a:rPr lang="zh-CN" altLang="en-US" dirty="0"/>
              <a:t>）：需要申请的内存大小与系统要求对齐的字节数不匹配，需要进行内存对齐。</a:t>
            </a:r>
            <a:endParaRPr lang="en-US" altLang="zh-CN" dirty="0"/>
          </a:p>
          <a:p>
            <a:r>
              <a:rPr lang="zh-CN" altLang="en-US" dirty="0"/>
              <a:t>（</a:t>
            </a:r>
            <a:r>
              <a:rPr lang="en-US" altLang="zh-CN" dirty="0"/>
              <a:t>2</a:t>
            </a:r>
            <a:r>
              <a:rPr lang="zh-CN" altLang="en-US" dirty="0"/>
              <a:t>）：从空闲内存块链表头部开始查找大小符合条件的空闲内存，知道满足用户要求的或者遍历完链表才退出。</a:t>
            </a:r>
            <a:endParaRPr lang="en-US" altLang="zh-CN" dirty="0"/>
          </a:p>
          <a:p>
            <a:r>
              <a:rPr lang="zh-CN" altLang="en-US" dirty="0"/>
              <a:t>（</a:t>
            </a:r>
            <a:r>
              <a:rPr lang="en-US" altLang="zh-CN" dirty="0"/>
              <a:t>3</a:t>
            </a:r>
            <a:r>
              <a:rPr lang="zh-CN" altLang="en-US" dirty="0"/>
              <a:t>）：找到合适的内存块，代表这个内存块将被客户使用，所以需要从空闲链表中移除此节点</a:t>
            </a:r>
            <a:endParaRPr lang="en-US" altLang="zh-CN" dirty="0"/>
          </a:p>
          <a:p>
            <a:r>
              <a:rPr lang="zh-CN" altLang="en-US" dirty="0"/>
              <a:t>（</a:t>
            </a:r>
            <a:r>
              <a:rPr lang="en-US" altLang="zh-CN" dirty="0"/>
              <a:t>4</a:t>
            </a:r>
            <a:r>
              <a:rPr lang="zh-CN" altLang="en-US" dirty="0"/>
              <a:t>）：如果这个内存块过大需要将内存块分割成两个，一个给用户使用，剩余大小挂回到空闲链表，用于洗一次申请</a:t>
            </a:r>
          </a:p>
        </p:txBody>
      </p:sp>
      <p:pic>
        <p:nvPicPr>
          <p:cNvPr id="3" name="图片 2">
            <a:extLst>
              <a:ext uri="{FF2B5EF4-FFF2-40B4-BE49-F238E27FC236}">
                <a16:creationId xmlns:a16="http://schemas.microsoft.com/office/drawing/2014/main" id="{C734D3B2-1959-F4CB-485F-770741602214}"/>
              </a:ext>
            </a:extLst>
          </p:cNvPr>
          <p:cNvPicPr>
            <a:picLocks noChangeAspect="1"/>
          </p:cNvPicPr>
          <p:nvPr/>
        </p:nvPicPr>
        <p:blipFill>
          <a:blip r:embed="rId2"/>
          <a:stretch>
            <a:fillRect/>
          </a:stretch>
        </p:blipFill>
        <p:spPr>
          <a:xfrm>
            <a:off x="2922983" y="2718869"/>
            <a:ext cx="5369720" cy="3786809"/>
          </a:xfrm>
          <a:prstGeom prst="rect">
            <a:avLst/>
          </a:prstGeom>
        </p:spPr>
      </p:pic>
    </p:spTree>
    <p:extLst>
      <p:ext uri="{BB962C8B-B14F-4D97-AF65-F5344CB8AC3E}">
        <p14:creationId xmlns:p14="http://schemas.microsoft.com/office/powerpoint/2010/main" val="33399021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85A64B7E-7A3F-4C83-A129-F8B124082610}"/>
              </a:ext>
            </a:extLst>
          </p:cNvPr>
          <p:cNvSpPr>
            <a:spLocks noGrp="1"/>
          </p:cNvSpPr>
          <p:nvPr>
            <p:ph type="title"/>
          </p:nvPr>
        </p:nvSpPr>
        <p:spPr>
          <a:xfrm>
            <a:off x="436056" y="500836"/>
            <a:ext cx="11062648" cy="447842"/>
          </a:xfrm>
        </p:spPr>
        <p:txBody>
          <a:bodyPr>
            <a:normAutofit fontScale="90000"/>
          </a:bodyPr>
          <a:lstStyle/>
          <a:p>
            <a:pPr algn="l" latinLnBrk="1"/>
            <a:r>
              <a:rPr lang="zh-CN" altLang="en-US" sz="2800" b="1" dirty="0">
                <a:ln w="12700">
                  <a:noFill/>
                  <a:prstDash val="solid"/>
                </a:ln>
                <a:latin typeface="黑体" panose="02010609060101010101" pitchFamily="49" charset="-122"/>
                <a:ea typeface="黑体" panose="02010609060101010101" pitchFamily="49" charset="-122"/>
                <a:cs typeface="Arial" panose="020B0604020202020204" pitchFamily="34" charset="0"/>
              </a:rPr>
              <a:t>内存分配算法</a:t>
            </a:r>
            <a:r>
              <a:rPr lang="en-US" altLang="zh-CN" sz="2800" b="1" dirty="0">
                <a:ln w="12700">
                  <a:noFill/>
                  <a:prstDash val="solid"/>
                </a:ln>
                <a:latin typeface="黑体" panose="02010609060101010101" pitchFamily="49" charset="-122"/>
                <a:ea typeface="黑体" panose="02010609060101010101" pitchFamily="49" charset="-122"/>
                <a:cs typeface="Arial" panose="020B0604020202020204" pitchFamily="34" charset="0"/>
              </a:rPr>
              <a:t>2-</a:t>
            </a:r>
            <a:r>
              <a:rPr lang="zh-CN" altLang="en-US" sz="2800" b="1" dirty="0">
                <a:ln w="12700">
                  <a:noFill/>
                  <a:prstDash val="solid"/>
                </a:ln>
                <a:latin typeface="黑体" panose="02010609060101010101" pitchFamily="49" charset="-122"/>
                <a:ea typeface="黑体" panose="02010609060101010101" pitchFamily="49" charset="-122"/>
                <a:cs typeface="Arial" panose="020B0604020202020204" pitchFamily="34" charset="0"/>
              </a:rPr>
              <a:t>内存释放</a:t>
            </a:r>
            <a:endParaRPr lang="en-US" altLang="zh-CN" sz="2800" b="1" dirty="0">
              <a:ln w="12700">
                <a:noFill/>
                <a:prstDash val="solid"/>
              </a:ln>
              <a:latin typeface="黑体" panose="02010609060101010101" pitchFamily="49" charset="-122"/>
              <a:ea typeface="黑体" panose="02010609060101010101" pitchFamily="49" charset="-122"/>
              <a:cs typeface="Arial" panose="020B0604020202020204" pitchFamily="34" charset="0"/>
            </a:endParaRPr>
          </a:p>
        </p:txBody>
      </p:sp>
      <p:sp>
        <p:nvSpPr>
          <p:cNvPr id="2" name="文本框 1">
            <a:extLst>
              <a:ext uri="{FF2B5EF4-FFF2-40B4-BE49-F238E27FC236}">
                <a16:creationId xmlns:a16="http://schemas.microsoft.com/office/drawing/2014/main" id="{2B38BD53-9FCD-7255-DA46-7DF0EA6F2847}"/>
              </a:ext>
            </a:extLst>
          </p:cNvPr>
          <p:cNvSpPr txBox="1"/>
          <p:nvPr/>
        </p:nvSpPr>
        <p:spPr>
          <a:xfrm>
            <a:off x="971550" y="1571625"/>
            <a:ext cx="11062649" cy="646331"/>
          </a:xfrm>
          <a:prstGeom prst="rect">
            <a:avLst/>
          </a:prstGeom>
          <a:noFill/>
        </p:spPr>
        <p:txBody>
          <a:bodyPr wrap="square" rtlCol="0">
            <a:spAutoFit/>
          </a:bodyPr>
          <a:lstStyle/>
          <a:p>
            <a:r>
              <a:rPr lang="zh-CN" altLang="en-US" dirty="0"/>
              <a:t>分配内存的过程很简单，释放内存的过程更简单，只需要向内存释放函数中传入要释放的内存地址，系统便会自动向前多以到对应链表节点，并取出内存块信息，将这个节点插入空闲内存块链表中</a:t>
            </a:r>
          </a:p>
        </p:txBody>
      </p:sp>
      <p:pic>
        <p:nvPicPr>
          <p:cNvPr id="7" name="图片 6">
            <a:extLst>
              <a:ext uri="{FF2B5EF4-FFF2-40B4-BE49-F238E27FC236}">
                <a16:creationId xmlns:a16="http://schemas.microsoft.com/office/drawing/2014/main" id="{6AD151BF-ED32-977C-FBD3-C7B32F89BEED}"/>
              </a:ext>
            </a:extLst>
          </p:cNvPr>
          <p:cNvPicPr>
            <a:picLocks noChangeAspect="1"/>
          </p:cNvPicPr>
          <p:nvPr/>
        </p:nvPicPr>
        <p:blipFill>
          <a:blip r:embed="rId2"/>
          <a:stretch>
            <a:fillRect/>
          </a:stretch>
        </p:blipFill>
        <p:spPr>
          <a:xfrm>
            <a:off x="3070369" y="2328862"/>
            <a:ext cx="6051261" cy="4110038"/>
          </a:xfrm>
          <a:prstGeom prst="rect">
            <a:avLst/>
          </a:prstGeom>
        </p:spPr>
      </p:pic>
    </p:spTree>
    <p:extLst>
      <p:ext uri="{BB962C8B-B14F-4D97-AF65-F5344CB8AC3E}">
        <p14:creationId xmlns:p14="http://schemas.microsoft.com/office/powerpoint/2010/main" val="6412611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85A64B7E-7A3F-4C83-A129-F8B124082610}"/>
              </a:ext>
            </a:extLst>
          </p:cNvPr>
          <p:cNvSpPr>
            <a:spLocks noGrp="1"/>
          </p:cNvSpPr>
          <p:nvPr>
            <p:ph type="title"/>
          </p:nvPr>
        </p:nvSpPr>
        <p:spPr>
          <a:xfrm>
            <a:off x="436056" y="500836"/>
            <a:ext cx="11062648" cy="447842"/>
          </a:xfrm>
        </p:spPr>
        <p:txBody>
          <a:bodyPr>
            <a:normAutofit fontScale="90000"/>
          </a:bodyPr>
          <a:lstStyle/>
          <a:p>
            <a:pPr algn="l" latinLnBrk="1"/>
            <a:r>
              <a:rPr lang="zh-CN" altLang="en-US" sz="2800" b="1" dirty="0">
                <a:ln w="12700">
                  <a:noFill/>
                  <a:prstDash val="solid"/>
                </a:ln>
                <a:latin typeface="黑体" panose="02010609060101010101" pitchFamily="49" charset="-122"/>
                <a:ea typeface="黑体" panose="02010609060101010101" pitchFamily="49" charset="-122"/>
                <a:cs typeface="Arial" panose="020B0604020202020204" pitchFamily="34" charset="0"/>
              </a:rPr>
              <a:t>内存分配算法</a:t>
            </a:r>
            <a:r>
              <a:rPr lang="en-US" altLang="zh-CN" sz="2800" b="1" dirty="0">
                <a:ln w="12700">
                  <a:noFill/>
                  <a:prstDash val="solid"/>
                </a:ln>
                <a:latin typeface="黑体" panose="02010609060101010101" pitchFamily="49" charset="-122"/>
                <a:ea typeface="黑体" panose="02010609060101010101" pitchFamily="49" charset="-122"/>
                <a:cs typeface="Arial" panose="020B0604020202020204" pitchFamily="34" charset="0"/>
              </a:rPr>
              <a:t>2-</a:t>
            </a:r>
            <a:r>
              <a:rPr lang="zh-CN" altLang="en-US" sz="2800" b="1" dirty="0">
                <a:ln w="12700">
                  <a:noFill/>
                  <a:prstDash val="solid"/>
                </a:ln>
                <a:latin typeface="黑体" panose="02010609060101010101" pitchFamily="49" charset="-122"/>
                <a:ea typeface="黑体" panose="02010609060101010101" pitchFamily="49" charset="-122"/>
                <a:cs typeface="Arial" panose="020B0604020202020204" pitchFamily="34" charset="0"/>
              </a:rPr>
              <a:t>内存释放</a:t>
            </a:r>
            <a:endParaRPr lang="en-US" altLang="zh-CN" sz="2800" b="1" dirty="0">
              <a:ln w="12700">
                <a:noFill/>
                <a:prstDash val="solid"/>
              </a:ln>
              <a:latin typeface="黑体" panose="02010609060101010101" pitchFamily="49" charset="-122"/>
              <a:ea typeface="黑体" panose="02010609060101010101" pitchFamily="49" charset="-122"/>
              <a:cs typeface="Arial" panose="020B0604020202020204" pitchFamily="34" charset="0"/>
            </a:endParaRPr>
          </a:p>
        </p:txBody>
      </p:sp>
      <p:sp>
        <p:nvSpPr>
          <p:cNvPr id="3" name="文本框 2">
            <a:extLst>
              <a:ext uri="{FF2B5EF4-FFF2-40B4-BE49-F238E27FC236}">
                <a16:creationId xmlns:a16="http://schemas.microsoft.com/office/drawing/2014/main" id="{81FCB64D-DF22-B106-D9CD-432A053710C6}"/>
              </a:ext>
            </a:extLst>
          </p:cNvPr>
          <p:cNvSpPr txBox="1"/>
          <p:nvPr/>
        </p:nvSpPr>
        <p:spPr>
          <a:xfrm>
            <a:off x="386175" y="1771650"/>
            <a:ext cx="11548650" cy="2031325"/>
          </a:xfrm>
          <a:prstGeom prst="rect">
            <a:avLst/>
          </a:prstGeom>
          <a:noFill/>
        </p:spPr>
        <p:txBody>
          <a:bodyPr wrap="square" rtlCol="0">
            <a:spAutoFit/>
          </a:bodyPr>
          <a:lstStyle/>
          <a:p>
            <a:r>
              <a:rPr lang="zh-CN" altLang="en-US" dirty="0"/>
              <a:t>总结：从内存的申请和释放的角度来看，内存分配算法</a:t>
            </a:r>
            <a:r>
              <a:rPr lang="en-US" altLang="zh-CN" dirty="0"/>
              <a:t>2</a:t>
            </a:r>
            <a:r>
              <a:rPr lang="zh-CN" altLang="en-US" dirty="0"/>
              <a:t>采用的内存管理算法虽然高效，但是仍有严重缺陷，由于在释放内存时不会将响铃的内存块合并，所以这可能会造成严重地内存碎片。所以这种内存管理算法地使用条件比较苛刻，要求用户每次创建或者释放的内存，任务，队列等大小必须相等，如果分配或者释放的内存是随机的，则不可以用这种内存管理策略。</a:t>
            </a:r>
            <a:endParaRPr lang="en-US" altLang="zh-CN" dirty="0"/>
          </a:p>
          <a:p>
            <a:r>
              <a:rPr lang="zh-CN" altLang="en-US" dirty="0"/>
              <a:t>举个例子：假设客户先申请</a:t>
            </a:r>
            <a:r>
              <a:rPr lang="en-US" altLang="zh-CN" dirty="0"/>
              <a:t>128</a:t>
            </a:r>
            <a:r>
              <a:rPr lang="zh-CN" altLang="en-US" dirty="0"/>
              <a:t>字节内存，然后释放，此时</a:t>
            </a:r>
            <a:r>
              <a:rPr lang="en-US" altLang="zh-CN" dirty="0"/>
              <a:t>128</a:t>
            </a:r>
            <a:r>
              <a:rPr lang="zh-CN" altLang="en-US" dirty="0"/>
              <a:t>字节可以被重复利用；如果用户再接着申请</a:t>
            </a:r>
            <a:r>
              <a:rPr lang="en-US" altLang="zh-CN" dirty="0"/>
              <a:t>64</a:t>
            </a:r>
            <a:r>
              <a:rPr lang="zh-CN" altLang="en-US" dirty="0"/>
              <a:t>字节的内存，那么一个本来</a:t>
            </a:r>
            <a:r>
              <a:rPr lang="en-US" altLang="zh-CN" dirty="0"/>
              <a:t>128</a:t>
            </a:r>
            <a:r>
              <a:rPr lang="zh-CN" altLang="en-US" dirty="0"/>
              <a:t>字节的内存块就会被分成两个</a:t>
            </a:r>
            <a:r>
              <a:rPr lang="en-US" altLang="zh-CN" dirty="0"/>
              <a:t>64</a:t>
            </a:r>
            <a:r>
              <a:rPr lang="zh-CN" altLang="en-US" dirty="0"/>
              <a:t>字节的小块。如果这种情况经常发生，那么就会导致每个空闲块都很小，最终在申请一个大块时就会因为没有合适的空闲内存块而申请失败。</a:t>
            </a:r>
          </a:p>
        </p:txBody>
      </p:sp>
    </p:spTree>
    <p:extLst>
      <p:ext uri="{BB962C8B-B14F-4D97-AF65-F5344CB8AC3E}">
        <p14:creationId xmlns:p14="http://schemas.microsoft.com/office/powerpoint/2010/main" val="40203201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85A64B7E-7A3F-4C83-A129-F8B124082610}"/>
              </a:ext>
            </a:extLst>
          </p:cNvPr>
          <p:cNvSpPr>
            <a:spLocks noGrp="1"/>
          </p:cNvSpPr>
          <p:nvPr>
            <p:ph type="title"/>
          </p:nvPr>
        </p:nvSpPr>
        <p:spPr>
          <a:xfrm>
            <a:off x="436056" y="500836"/>
            <a:ext cx="11062648" cy="447842"/>
          </a:xfrm>
        </p:spPr>
        <p:txBody>
          <a:bodyPr>
            <a:normAutofit fontScale="90000"/>
          </a:bodyPr>
          <a:lstStyle/>
          <a:p>
            <a:pPr algn="l" latinLnBrk="1"/>
            <a:r>
              <a:rPr lang="zh-CN" altLang="en-US" sz="2800" b="1" dirty="0">
                <a:ln w="12700">
                  <a:noFill/>
                  <a:prstDash val="solid"/>
                </a:ln>
                <a:latin typeface="黑体" panose="02010609060101010101" pitchFamily="49" charset="-122"/>
                <a:ea typeface="黑体" panose="02010609060101010101" pitchFamily="49" charset="-122"/>
                <a:cs typeface="Arial" panose="020B0604020202020204" pitchFamily="34" charset="0"/>
              </a:rPr>
              <a:t>内存分配算法</a:t>
            </a:r>
            <a:r>
              <a:rPr lang="en-US" altLang="zh-CN" sz="2800" b="1" dirty="0">
                <a:ln w="12700">
                  <a:noFill/>
                  <a:prstDash val="solid"/>
                </a:ln>
                <a:latin typeface="黑体" panose="02010609060101010101" pitchFamily="49" charset="-122"/>
                <a:ea typeface="黑体" panose="02010609060101010101" pitchFamily="49" charset="-122"/>
                <a:cs typeface="Arial" panose="020B0604020202020204" pitchFamily="34" charset="0"/>
              </a:rPr>
              <a:t>3</a:t>
            </a:r>
          </a:p>
        </p:txBody>
      </p:sp>
      <p:sp>
        <p:nvSpPr>
          <p:cNvPr id="2" name="文本框 1">
            <a:extLst>
              <a:ext uri="{FF2B5EF4-FFF2-40B4-BE49-F238E27FC236}">
                <a16:creationId xmlns:a16="http://schemas.microsoft.com/office/drawing/2014/main" id="{FA2691AC-75BD-105B-00E2-866A95FF122F}"/>
              </a:ext>
            </a:extLst>
          </p:cNvPr>
          <p:cNvSpPr txBox="1"/>
          <p:nvPr/>
        </p:nvSpPr>
        <p:spPr>
          <a:xfrm>
            <a:off x="732409" y="1676400"/>
            <a:ext cx="10727179" cy="830997"/>
          </a:xfrm>
          <a:prstGeom prst="rect">
            <a:avLst/>
          </a:prstGeom>
          <a:noFill/>
        </p:spPr>
        <p:txBody>
          <a:bodyPr wrap="square" rtlCol="0">
            <a:spAutoFit/>
          </a:bodyPr>
          <a:lstStyle/>
          <a:p>
            <a:r>
              <a:rPr lang="zh-CN" altLang="en-US" sz="2400" dirty="0"/>
              <a:t>为了减少内存碎片，再内存分配算法</a:t>
            </a:r>
            <a:r>
              <a:rPr lang="en-US" altLang="zh-CN" sz="2400" dirty="0"/>
              <a:t>2</a:t>
            </a:r>
            <a:r>
              <a:rPr lang="zh-CN" altLang="en-US" sz="2400" dirty="0"/>
              <a:t>（最佳适应算法（</a:t>
            </a:r>
            <a:r>
              <a:rPr lang="en-US" altLang="zh-CN" sz="2400" dirty="0"/>
              <a:t>best fit, BF</a:t>
            </a:r>
            <a:r>
              <a:rPr lang="zh-CN" altLang="en-US" sz="2400" dirty="0"/>
              <a:t>）算法）的基础上我们增加了一种合并算法，能把小内存块合并成一个更大的内存块。</a:t>
            </a:r>
            <a:endParaRPr lang="en-US" altLang="zh-CN" sz="2400" dirty="0"/>
          </a:p>
        </p:txBody>
      </p:sp>
      <p:sp>
        <p:nvSpPr>
          <p:cNvPr id="4" name="文本框 3">
            <a:extLst>
              <a:ext uri="{FF2B5EF4-FFF2-40B4-BE49-F238E27FC236}">
                <a16:creationId xmlns:a16="http://schemas.microsoft.com/office/drawing/2014/main" id="{200F9410-897A-9165-7328-A3E5B4E61C4E}"/>
              </a:ext>
            </a:extLst>
          </p:cNvPr>
          <p:cNvSpPr txBox="1"/>
          <p:nvPr/>
        </p:nvSpPr>
        <p:spPr>
          <a:xfrm>
            <a:off x="1887153" y="3597533"/>
            <a:ext cx="8417689" cy="461665"/>
          </a:xfrm>
          <a:prstGeom prst="rect">
            <a:avLst/>
          </a:prstGeom>
          <a:noFill/>
        </p:spPr>
        <p:txBody>
          <a:bodyPr wrap="none" rtlCol="0">
            <a:spAutoFit/>
          </a:bodyPr>
          <a:lstStyle/>
          <a:p>
            <a:r>
              <a:rPr lang="zh-CN" altLang="en-US" sz="2400" dirty="0"/>
              <a:t>思考一下什么样两块内存可以合并成一个大内存，如何合并</a:t>
            </a:r>
            <a:r>
              <a:rPr lang="zh-CN" altLang="en-US" dirty="0"/>
              <a:t>？</a:t>
            </a:r>
          </a:p>
        </p:txBody>
      </p:sp>
    </p:spTree>
    <p:extLst>
      <p:ext uri="{BB962C8B-B14F-4D97-AF65-F5344CB8AC3E}">
        <p14:creationId xmlns:p14="http://schemas.microsoft.com/office/powerpoint/2010/main" val="30293725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85A64B7E-7A3F-4C83-A129-F8B124082610}"/>
              </a:ext>
            </a:extLst>
          </p:cNvPr>
          <p:cNvSpPr>
            <a:spLocks noGrp="1"/>
          </p:cNvSpPr>
          <p:nvPr>
            <p:ph type="title"/>
          </p:nvPr>
        </p:nvSpPr>
        <p:spPr>
          <a:xfrm>
            <a:off x="436056" y="500836"/>
            <a:ext cx="11062648" cy="447842"/>
          </a:xfrm>
        </p:spPr>
        <p:txBody>
          <a:bodyPr>
            <a:normAutofit fontScale="90000"/>
          </a:bodyPr>
          <a:lstStyle/>
          <a:p>
            <a:pPr algn="l" latinLnBrk="1"/>
            <a:r>
              <a:rPr lang="zh-CN" altLang="en-US" sz="2800" b="1" dirty="0">
                <a:ln w="12700">
                  <a:noFill/>
                  <a:prstDash val="solid"/>
                </a:ln>
                <a:latin typeface="黑体" panose="02010609060101010101" pitchFamily="49" charset="-122"/>
                <a:ea typeface="黑体" panose="02010609060101010101" pitchFamily="49" charset="-122"/>
                <a:cs typeface="Arial" panose="020B0604020202020204" pitchFamily="34" charset="0"/>
              </a:rPr>
              <a:t>内存分配算法</a:t>
            </a:r>
            <a:r>
              <a:rPr lang="en-US" altLang="zh-CN" sz="2800" b="1" dirty="0">
                <a:ln w="12700">
                  <a:noFill/>
                  <a:prstDash val="solid"/>
                </a:ln>
                <a:latin typeface="黑体" panose="02010609060101010101" pitchFamily="49" charset="-122"/>
                <a:ea typeface="黑体" panose="02010609060101010101" pitchFamily="49" charset="-122"/>
                <a:cs typeface="Arial" panose="020B0604020202020204" pitchFamily="34" charset="0"/>
              </a:rPr>
              <a:t>3</a:t>
            </a:r>
          </a:p>
        </p:txBody>
      </p:sp>
      <p:sp>
        <p:nvSpPr>
          <p:cNvPr id="3" name="文本框 2">
            <a:extLst>
              <a:ext uri="{FF2B5EF4-FFF2-40B4-BE49-F238E27FC236}">
                <a16:creationId xmlns:a16="http://schemas.microsoft.com/office/drawing/2014/main" id="{F2C119F6-88F0-6D2A-3AC0-B5B02440CEBB}"/>
              </a:ext>
            </a:extLst>
          </p:cNvPr>
          <p:cNvSpPr txBox="1"/>
          <p:nvPr/>
        </p:nvSpPr>
        <p:spPr>
          <a:xfrm>
            <a:off x="723900" y="1055095"/>
            <a:ext cx="11062648" cy="923330"/>
          </a:xfrm>
          <a:prstGeom prst="rect">
            <a:avLst/>
          </a:prstGeom>
          <a:noFill/>
        </p:spPr>
        <p:txBody>
          <a:bodyPr wrap="square" rtlCol="0">
            <a:spAutoFit/>
          </a:bodyPr>
          <a:lstStyle/>
          <a:p>
            <a:r>
              <a:rPr lang="zh-CN" altLang="en-US" dirty="0"/>
              <a:t>内存分配算法</a:t>
            </a:r>
            <a:r>
              <a:rPr lang="en-US" altLang="zh-CN" dirty="0"/>
              <a:t>3</a:t>
            </a:r>
            <a:r>
              <a:rPr lang="zh-CN" altLang="en-US" dirty="0"/>
              <a:t>的空闲块链表不是以内存大小进行派粗的，而是以内存块起始地址大小进行排序，内存地址小的在前，地址大的在后，所以我们在释放内存时假如相邻的两个空闲内存块上地址是连续的，那么就可以合并为一个内存块，这也是为了适应合并算法而做出的改变。</a:t>
            </a:r>
            <a:endParaRPr lang="en-US" altLang="zh-CN" dirty="0"/>
          </a:p>
        </p:txBody>
      </p:sp>
      <p:sp>
        <p:nvSpPr>
          <p:cNvPr id="7" name="文本框 6">
            <a:extLst>
              <a:ext uri="{FF2B5EF4-FFF2-40B4-BE49-F238E27FC236}">
                <a16:creationId xmlns:a16="http://schemas.microsoft.com/office/drawing/2014/main" id="{4EBFCA71-421D-7B6B-94B3-207C906E8A54}"/>
              </a:ext>
            </a:extLst>
          </p:cNvPr>
          <p:cNvSpPr txBox="1"/>
          <p:nvPr/>
        </p:nvSpPr>
        <p:spPr>
          <a:xfrm>
            <a:off x="800101" y="3181350"/>
            <a:ext cx="10877550" cy="1200329"/>
          </a:xfrm>
          <a:prstGeom prst="rect">
            <a:avLst/>
          </a:prstGeom>
          <a:noFill/>
        </p:spPr>
        <p:txBody>
          <a:bodyPr wrap="square" rtlCol="0">
            <a:spAutoFit/>
          </a:bodyPr>
          <a:lstStyle/>
          <a:p>
            <a:r>
              <a:rPr lang="zh-CN" altLang="en-US" dirty="0"/>
              <a:t>这里新增一个变量：</a:t>
            </a:r>
            <a:r>
              <a:rPr lang="en-US" altLang="zh-CN" dirty="0" err="1"/>
              <a:t>xBlockAllocateBit</a:t>
            </a:r>
            <a:r>
              <a:rPr lang="en-US" altLang="zh-CN" dirty="0"/>
              <a:t>:</a:t>
            </a:r>
            <a:r>
              <a:rPr lang="zh-CN" altLang="en-US" dirty="0"/>
              <a:t>这个变量在内存堆初始化时被初始化，将其能表示的数值的最高位置</a:t>
            </a:r>
            <a:r>
              <a:rPr lang="en-US" altLang="zh-CN" dirty="0"/>
              <a:t>1.</a:t>
            </a:r>
          </a:p>
          <a:p>
            <a:r>
              <a:rPr lang="zh-CN" altLang="en-US" dirty="0"/>
              <a:t>比如对于</a:t>
            </a:r>
            <a:r>
              <a:rPr lang="en-US" altLang="zh-CN" dirty="0"/>
              <a:t>32</a:t>
            </a:r>
            <a:r>
              <a:rPr lang="zh-CN" altLang="en-US" dirty="0"/>
              <a:t>位系统这个变量被初始化位</a:t>
            </a:r>
            <a:r>
              <a:rPr lang="en-US" altLang="zh-CN" dirty="0"/>
              <a:t>0x80000000.</a:t>
            </a:r>
            <a:r>
              <a:rPr lang="zh-CN" altLang="en-US" dirty="0"/>
              <a:t>在内存分配算法</a:t>
            </a:r>
            <a:r>
              <a:rPr lang="en-US" altLang="zh-CN" dirty="0"/>
              <a:t>3</a:t>
            </a:r>
            <a:r>
              <a:rPr lang="zh-CN" altLang="en-US" dirty="0"/>
              <a:t>中使用</a:t>
            </a:r>
            <a:r>
              <a:rPr lang="en-US" altLang="zh-CN" dirty="0" err="1"/>
              <a:t>xBlockAllocatedBit</a:t>
            </a:r>
            <a:r>
              <a:rPr lang="zh-CN" altLang="en-US" dirty="0"/>
              <a:t>来表示一个内存块是否已经被分配使用了。如果内存块已经被分配出去，则改内存块上的链表节点的成员变量</a:t>
            </a:r>
            <a:r>
              <a:rPr lang="en-US" altLang="zh-CN" dirty="0" err="1"/>
              <a:t>xBlockSize</a:t>
            </a:r>
            <a:r>
              <a:rPr lang="zh-CN" altLang="en-US" dirty="0"/>
              <a:t>会与这个变量进行按位或，而在释放一个内存块时，则会把</a:t>
            </a:r>
            <a:r>
              <a:rPr lang="en-US" altLang="zh-CN" dirty="0" err="1"/>
              <a:t>xBlockSize</a:t>
            </a:r>
            <a:r>
              <a:rPr lang="zh-CN" altLang="en-US" dirty="0"/>
              <a:t>的最高位清零，表示内存块是空闲的。</a:t>
            </a:r>
            <a:endParaRPr lang="en-US" altLang="zh-CN" dirty="0"/>
          </a:p>
        </p:txBody>
      </p:sp>
    </p:spTree>
    <p:extLst>
      <p:ext uri="{BB962C8B-B14F-4D97-AF65-F5344CB8AC3E}">
        <p14:creationId xmlns:p14="http://schemas.microsoft.com/office/powerpoint/2010/main" val="40029151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85A64B7E-7A3F-4C83-A129-F8B124082610}"/>
              </a:ext>
            </a:extLst>
          </p:cNvPr>
          <p:cNvSpPr>
            <a:spLocks noGrp="1"/>
          </p:cNvSpPr>
          <p:nvPr>
            <p:ph type="title"/>
          </p:nvPr>
        </p:nvSpPr>
        <p:spPr>
          <a:xfrm>
            <a:off x="436056" y="500836"/>
            <a:ext cx="11062648" cy="447842"/>
          </a:xfrm>
        </p:spPr>
        <p:txBody>
          <a:bodyPr>
            <a:normAutofit fontScale="90000"/>
          </a:bodyPr>
          <a:lstStyle/>
          <a:p>
            <a:pPr algn="l" latinLnBrk="1"/>
            <a:r>
              <a:rPr lang="zh-CN" altLang="en-US" sz="2800" b="1" dirty="0">
                <a:ln w="12700">
                  <a:noFill/>
                  <a:prstDash val="solid"/>
                </a:ln>
                <a:latin typeface="黑体" panose="02010609060101010101" pitchFamily="49" charset="-122"/>
                <a:ea typeface="黑体" panose="02010609060101010101" pitchFamily="49" charset="-122"/>
                <a:cs typeface="Arial" panose="020B0604020202020204" pitchFamily="34" charset="0"/>
              </a:rPr>
              <a:t>内存分配算法</a:t>
            </a:r>
            <a:r>
              <a:rPr lang="en-US" altLang="zh-CN" sz="2800" b="1" dirty="0">
                <a:ln w="12700">
                  <a:noFill/>
                  <a:prstDash val="solid"/>
                </a:ln>
                <a:latin typeface="黑体" panose="02010609060101010101" pitchFamily="49" charset="-122"/>
                <a:ea typeface="黑体" panose="02010609060101010101" pitchFamily="49" charset="-122"/>
                <a:cs typeface="Arial" panose="020B0604020202020204" pitchFamily="34" charset="0"/>
              </a:rPr>
              <a:t>3-</a:t>
            </a:r>
            <a:r>
              <a:rPr lang="zh-CN" altLang="en-US" sz="2800" b="1" dirty="0">
                <a:ln w="12700">
                  <a:noFill/>
                  <a:prstDash val="solid"/>
                </a:ln>
                <a:latin typeface="黑体" panose="02010609060101010101" pitchFamily="49" charset="-122"/>
                <a:ea typeface="黑体" panose="02010609060101010101" pitchFamily="49" charset="-122"/>
                <a:cs typeface="Arial" panose="020B0604020202020204" pitchFamily="34" charset="0"/>
              </a:rPr>
              <a:t>内存初始化</a:t>
            </a:r>
            <a:endParaRPr lang="en-US" altLang="zh-CN" sz="2800" b="1" dirty="0">
              <a:ln w="12700">
                <a:noFill/>
                <a:prstDash val="solid"/>
              </a:ln>
              <a:latin typeface="黑体" panose="02010609060101010101" pitchFamily="49" charset="-122"/>
              <a:ea typeface="黑体" panose="02010609060101010101" pitchFamily="49" charset="-122"/>
              <a:cs typeface="Arial" panose="020B0604020202020204" pitchFamily="34" charset="0"/>
            </a:endParaRPr>
          </a:p>
        </p:txBody>
      </p:sp>
      <p:pic>
        <p:nvPicPr>
          <p:cNvPr id="6" name="图片 5">
            <a:extLst>
              <a:ext uri="{FF2B5EF4-FFF2-40B4-BE49-F238E27FC236}">
                <a16:creationId xmlns:a16="http://schemas.microsoft.com/office/drawing/2014/main" id="{01123219-9A16-D6E0-1E5D-635D5211709E}"/>
              </a:ext>
            </a:extLst>
          </p:cNvPr>
          <p:cNvPicPr>
            <a:picLocks noChangeAspect="1"/>
          </p:cNvPicPr>
          <p:nvPr/>
        </p:nvPicPr>
        <p:blipFill>
          <a:blip r:embed="rId2"/>
          <a:stretch>
            <a:fillRect/>
          </a:stretch>
        </p:blipFill>
        <p:spPr>
          <a:xfrm>
            <a:off x="2924175" y="3080502"/>
            <a:ext cx="4762500" cy="3491569"/>
          </a:xfrm>
          <a:prstGeom prst="rect">
            <a:avLst/>
          </a:prstGeom>
        </p:spPr>
      </p:pic>
      <p:sp>
        <p:nvSpPr>
          <p:cNvPr id="2" name="文本框 1">
            <a:extLst>
              <a:ext uri="{FF2B5EF4-FFF2-40B4-BE49-F238E27FC236}">
                <a16:creationId xmlns:a16="http://schemas.microsoft.com/office/drawing/2014/main" id="{7AE13631-2142-D5FB-D881-D3CF9C26844B}"/>
              </a:ext>
            </a:extLst>
          </p:cNvPr>
          <p:cNvSpPr txBox="1"/>
          <p:nvPr/>
        </p:nvSpPr>
        <p:spPr>
          <a:xfrm>
            <a:off x="709612" y="1466850"/>
            <a:ext cx="10772775" cy="923330"/>
          </a:xfrm>
          <a:prstGeom prst="rect">
            <a:avLst/>
          </a:prstGeom>
          <a:noFill/>
        </p:spPr>
        <p:txBody>
          <a:bodyPr wrap="square" rtlCol="0">
            <a:spAutoFit/>
          </a:bodyPr>
          <a:lstStyle/>
          <a:p>
            <a:r>
              <a:rPr lang="zh-CN" altLang="en-US" dirty="0"/>
              <a:t>与内存管理算法</a:t>
            </a:r>
            <a:r>
              <a:rPr lang="en-US" altLang="zh-CN" dirty="0"/>
              <a:t>2</a:t>
            </a:r>
            <a:r>
              <a:rPr lang="zh-CN" altLang="en-US" dirty="0"/>
              <a:t>不同的是链表的尾部不是静态的，而是放在内存的最后，这是为了适配按照地址大小进行链表排序而做出的改变，尾部节点则永远是</a:t>
            </a:r>
            <a:r>
              <a:rPr lang="en-US" altLang="zh-CN" dirty="0"/>
              <a:t>heap</a:t>
            </a:r>
            <a:r>
              <a:rPr lang="zh-CN" altLang="en-US" dirty="0"/>
              <a:t>的最大地址而排在最后，因为不要按照</a:t>
            </a:r>
            <a:r>
              <a:rPr lang="en-US" altLang="zh-CN" dirty="0"/>
              <a:t>size</a:t>
            </a:r>
            <a:r>
              <a:rPr lang="zh-CN" altLang="en-US" dirty="0"/>
              <a:t>大小进行排序</a:t>
            </a:r>
            <a:r>
              <a:rPr lang="en-US" altLang="zh-CN" sz="1800" b="0" i="0" u="none" strike="noStrike" baseline="0" dirty="0" err="1">
                <a:solidFill>
                  <a:srgbClr val="000000"/>
                </a:solidFill>
                <a:latin typeface="Calibri" panose="020F0502020204030204" pitchFamily="34" charset="0"/>
              </a:rPr>
              <a:t>xBlockSize</a:t>
            </a:r>
            <a:r>
              <a:rPr lang="zh-CN" altLang="en-US" sz="1800" b="0" i="0" u="none" strike="noStrike" baseline="0" dirty="0">
                <a:solidFill>
                  <a:srgbClr val="000000"/>
                </a:solidFill>
                <a:latin typeface="Calibri" panose="020F0502020204030204" pitchFamily="34" charset="0"/>
              </a:rPr>
              <a:t>这个值就无所谓，这里就初始化为</a:t>
            </a:r>
            <a:r>
              <a:rPr lang="en-US" altLang="zh-CN" sz="1800" b="0" i="0" u="none" strike="noStrike" baseline="0" dirty="0">
                <a:solidFill>
                  <a:srgbClr val="000000"/>
                </a:solidFill>
                <a:latin typeface="Calibri" panose="020F0502020204030204" pitchFamily="34" charset="0"/>
              </a:rPr>
              <a:t>0</a:t>
            </a:r>
            <a:endParaRPr lang="en-US" altLang="zh-CN" dirty="0"/>
          </a:p>
        </p:txBody>
      </p:sp>
    </p:spTree>
    <p:extLst>
      <p:ext uri="{BB962C8B-B14F-4D97-AF65-F5344CB8AC3E}">
        <p14:creationId xmlns:p14="http://schemas.microsoft.com/office/powerpoint/2010/main" val="35862481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圆角矩形 4">
            <a:extLst>
              <a:ext uri="{FF2B5EF4-FFF2-40B4-BE49-F238E27FC236}">
                <a16:creationId xmlns:a16="http://schemas.microsoft.com/office/drawing/2014/main" id="{F256DACB-D6C7-43FA-8D28-712EE6213A42}"/>
              </a:ext>
            </a:extLst>
          </p:cNvPr>
          <p:cNvSpPr/>
          <p:nvPr/>
        </p:nvSpPr>
        <p:spPr>
          <a:xfrm>
            <a:off x="755208" y="2328714"/>
            <a:ext cx="7524726" cy="2545290"/>
          </a:xfrm>
          <a:prstGeom prst="roundRect">
            <a:avLst>
              <a:gd name="adj" fmla="val 5714"/>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latinLnBrk="1"/>
            <a:r>
              <a:rPr lang="zh-CN" altLang="en-US" sz="3200" b="1" dirty="0">
                <a:ln w="12700">
                  <a:noFill/>
                  <a:prstDash val="solid"/>
                </a:ln>
                <a:solidFill>
                  <a:srgbClr val="F90805"/>
                </a:solidFill>
                <a:latin typeface="黑体" panose="02010609060101010101" pitchFamily="49" charset="-122"/>
                <a:ea typeface="黑体" panose="02010609060101010101" pitchFamily="49" charset="-122"/>
                <a:cs typeface="Arial" panose="020B0604020202020204" pitchFamily="34" charset="0"/>
              </a:rPr>
              <a:t>一 静态内存分配和动态内存分配</a:t>
            </a:r>
            <a:endParaRPr lang="en-US" altLang="zh-CN" sz="3200" b="1" dirty="0">
              <a:ln w="12700">
                <a:noFill/>
                <a:prstDash val="solid"/>
              </a:ln>
              <a:solidFill>
                <a:srgbClr val="F90805"/>
              </a:solidFill>
              <a:latin typeface="黑体" panose="02010609060101010101" pitchFamily="49" charset="-122"/>
              <a:ea typeface="黑体" panose="02010609060101010101" pitchFamily="49" charset="-122"/>
              <a:cs typeface="Arial" panose="020B0604020202020204" pitchFamily="34" charset="0"/>
            </a:endParaRPr>
          </a:p>
          <a:p>
            <a:pPr algn="l" latinLnBrk="1"/>
            <a:r>
              <a:rPr lang="zh-CN" altLang="en-US" sz="3200" b="1" dirty="0">
                <a:ln w="12700">
                  <a:noFill/>
                  <a:prstDash val="solid"/>
                </a:ln>
                <a:solidFill>
                  <a:schemeClr val="tx1"/>
                </a:solidFill>
                <a:latin typeface="黑体" panose="02010609060101010101" pitchFamily="49" charset="-122"/>
                <a:ea typeface="黑体" panose="02010609060101010101" pitchFamily="49" charset="-122"/>
                <a:cs typeface="Arial" panose="020B0604020202020204" pitchFamily="34" charset="0"/>
              </a:rPr>
              <a:t>二 内存分配管理算法</a:t>
            </a:r>
            <a:endParaRPr lang="en-US" altLang="zh-CN" sz="3200" b="1" dirty="0">
              <a:ln w="12700">
                <a:noFill/>
                <a:prstDash val="solid"/>
              </a:ln>
              <a:solidFill>
                <a:schemeClr val="tx1"/>
              </a:solidFill>
              <a:latin typeface="黑体" panose="02010609060101010101" pitchFamily="49" charset="-122"/>
              <a:ea typeface="黑体" panose="02010609060101010101" pitchFamily="49" charset="-122"/>
              <a:cs typeface="Arial" panose="020B0604020202020204" pitchFamily="34" charset="0"/>
            </a:endParaRPr>
          </a:p>
          <a:p>
            <a:pPr algn="l" latinLnBrk="1"/>
            <a:r>
              <a:rPr lang="zh-CN" altLang="en-US" sz="3200" b="1" i="0" dirty="0">
                <a:ln w="12700">
                  <a:noFill/>
                  <a:prstDash val="solid"/>
                </a:ln>
                <a:solidFill>
                  <a:schemeClr val="tx1"/>
                </a:solidFill>
                <a:effectLst/>
                <a:latin typeface="黑体" panose="02010609060101010101" pitchFamily="49" charset="-122"/>
                <a:ea typeface="黑体" panose="02010609060101010101" pitchFamily="49" charset="-122"/>
                <a:cs typeface="Arial" panose="020B0604020202020204" pitchFamily="34" charset="0"/>
              </a:rPr>
              <a:t> </a:t>
            </a:r>
            <a:endParaRPr lang="en-US" altLang="zh-CN" sz="3200" b="1" i="0" dirty="0">
              <a:solidFill>
                <a:schemeClr val="tx1"/>
              </a:solidFill>
              <a:effectLst/>
              <a:latin typeface="PingFang SC"/>
            </a:endParaRPr>
          </a:p>
        </p:txBody>
      </p:sp>
    </p:spTree>
    <p:extLst>
      <p:ext uri="{BB962C8B-B14F-4D97-AF65-F5344CB8AC3E}">
        <p14:creationId xmlns:p14="http://schemas.microsoft.com/office/powerpoint/2010/main" val="30583602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85A64B7E-7A3F-4C83-A129-F8B124082610}"/>
              </a:ext>
            </a:extLst>
          </p:cNvPr>
          <p:cNvSpPr>
            <a:spLocks noGrp="1"/>
          </p:cNvSpPr>
          <p:nvPr>
            <p:ph type="title"/>
          </p:nvPr>
        </p:nvSpPr>
        <p:spPr>
          <a:xfrm>
            <a:off x="436056" y="500836"/>
            <a:ext cx="11062648" cy="447842"/>
          </a:xfrm>
        </p:spPr>
        <p:txBody>
          <a:bodyPr>
            <a:normAutofit fontScale="90000"/>
          </a:bodyPr>
          <a:lstStyle/>
          <a:p>
            <a:pPr algn="l" latinLnBrk="1"/>
            <a:r>
              <a:rPr lang="zh-CN" altLang="en-US" sz="2800" b="1" dirty="0">
                <a:ln w="12700">
                  <a:noFill/>
                  <a:prstDash val="solid"/>
                </a:ln>
                <a:latin typeface="黑体" panose="02010609060101010101" pitchFamily="49" charset="-122"/>
                <a:ea typeface="黑体" panose="02010609060101010101" pitchFamily="49" charset="-122"/>
                <a:cs typeface="Arial" panose="020B0604020202020204" pitchFamily="34" charset="0"/>
              </a:rPr>
              <a:t>内存分配算法</a:t>
            </a:r>
            <a:r>
              <a:rPr lang="en-US" altLang="zh-CN" sz="2800" b="1" dirty="0">
                <a:ln w="12700">
                  <a:noFill/>
                  <a:prstDash val="solid"/>
                </a:ln>
                <a:latin typeface="黑体" panose="02010609060101010101" pitchFamily="49" charset="-122"/>
                <a:ea typeface="黑体" panose="02010609060101010101" pitchFamily="49" charset="-122"/>
                <a:cs typeface="Arial" panose="020B0604020202020204" pitchFamily="34" charset="0"/>
              </a:rPr>
              <a:t>3-</a:t>
            </a:r>
            <a:r>
              <a:rPr lang="zh-CN" altLang="en-US" sz="2800" b="1" dirty="0">
                <a:ln w="12700">
                  <a:noFill/>
                  <a:prstDash val="solid"/>
                </a:ln>
                <a:latin typeface="黑体" panose="02010609060101010101" pitchFamily="49" charset="-122"/>
                <a:ea typeface="黑体" panose="02010609060101010101" pitchFamily="49" charset="-122"/>
                <a:cs typeface="Arial" panose="020B0604020202020204" pitchFamily="34" charset="0"/>
              </a:rPr>
              <a:t>内存申请</a:t>
            </a:r>
            <a:endParaRPr lang="en-US" altLang="zh-CN" sz="2800" b="1" dirty="0">
              <a:ln w="12700">
                <a:noFill/>
                <a:prstDash val="solid"/>
              </a:ln>
              <a:latin typeface="黑体" panose="02010609060101010101" pitchFamily="49" charset="-122"/>
              <a:ea typeface="黑体" panose="02010609060101010101" pitchFamily="49" charset="-122"/>
              <a:cs typeface="Arial" panose="020B0604020202020204" pitchFamily="34" charset="0"/>
            </a:endParaRPr>
          </a:p>
        </p:txBody>
      </p:sp>
      <p:pic>
        <p:nvPicPr>
          <p:cNvPr id="4" name="图片 3">
            <a:extLst>
              <a:ext uri="{FF2B5EF4-FFF2-40B4-BE49-F238E27FC236}">
                <a16:creationId xmlns:a16="http://schemas.microsoft.com/office/drawing/2014/main" id="{0B513B41-1D2D-FB68-B9D6-E7A19FCE5123}"/>
              </a:ext>
            </a:extLst>
          </p:cNvPr>
          <p:cNvPicPr>
            <a:picLocks noChangeAspect="1"/>
          </p:cNvPicPr>
          <p:nvPr/>
        </p:nvPicPr>
        <p:blipFill>
          <a:blip r:embed="rId2"/>
          <a:stretch>
            <a:fillRect/>
          </a:stretch>
        </p:blipFill>
        <p:spPr>
          <a:xfrm>
            <a:off x="5353050" y="1249860"/>
            <a:ext cx="4495800" cy="4945380"/>
          </a:xfrm>
          <a:prstGeom prst="rect">
            <a:avLst/>
          </a:prstGeom>
        </p:spPr>
      </p:pic>
      <p:sp>
        <p:nvSpPr>
          <p:cNvPr id="5" name="文本框 4">
            <a:extLst>
              <a:ext uri="{FF2B5EF4-FFF2-40B4-BE49-F238E27FC236}">
                <a16:creationId xmlns:a16="http://schemas.microsoft.com/office/drawing/2014/main" id="{F9089E2F-EAD8-29D7-B927-D0C446E661CF}"/>
              </a:ext>
            </a:extLst>
          </p:cNvPr>
          <p:cNvSpPr txBox="1"/>
          <p:nvPr/>
        </p:nvSpPr>
        <p:spPr>
          <a:xfrm>
            <a:off x="942975" y="1619250"/>
            <a:ext cx="4000500" cy="1754326"/>
          </a:xfrm>
          <a:prstGeom prst="rect">
            <a:avLst/>
          </a:prstGeom>
          <a:noFill/>
        </p:spPr>
        <p:txBody>
          <a:bodyPr wrap="square" rtlCol="0">
            <a:spAutoFit/>
          </a:bodyPr>
          <a:lstStyle/>
          <a:p>
            <a:r>
              <a:rPr lang="zh-CN" altLang="en-US" dirty="0"/>
              <a:t>内存的申请基本和内存分配算法</a:t>
            </a:r>
            <a:r>
              <a:rPr lang="en-US" altLang="zh-CN" dirty="0"/>
              <a:t>2</a:t>
            </a:r>
            <a:r>
              <a:rPr lang="zh-CN" altLang="en-US" dirty="0"/>
              <a:t>一样，这里唯一增加的就是申请内存完成后会有</a:t>
            </a:r>
            <a:r>
              <a:rPr lang="en-US" altLang="zh-CN" dirty="0"/>
              <a:t>:</a:t>
            </a:r>
          </a:p>
          <a:p>
            <a:r>
              <a:rPr lang="en-US" altLang="zh-CN" dirty="0" err="1"/>
              <a:t>pxBlock</a:t>
            </a:r>
            <a:r>
              <a:rPr lang="en-US" altLang="zh-CN" dirty="0"/>
              <a:t>-&gt;</a:t>
            </a:r>
            <a:r>
              <a:rPr lang="en-US" altLang="zh-CN" dirty="0" err="1"/>
              <a:t>xBlockSize</a:t>
            </a:r>
            <a:r>
              <a:rPr lang="en-US" altLang="zh-CN" dirty="0"/>
              <a:t>|=</a:t>
            </a:r>
            <a:r>
              <a:rPr lang="en-US" altLang="zh-CN" dirty="0" err="1"/>
              <a:t>xBlockAllocatedBit</a:t>
            </a:r>
            <a:r>
              <a:rPr lang="en-US" altLang="zh-CN" dirty="0"/>
              <a:t>;</a:t>
            </a:r>
          </a:p>
          <a:p>
            <a:r>
              <a:rPr lang="zh-CN" altLang="en-US" dirty="0"/>
              <a:t>这步的目的是为了标记内存块是否已经被申请了，用于后面的内存回收</a:t>
            </a:r>
          </a:p>
        </p:txBody>
      </p:sp>
    </p:spTree>
    <p:extLst>
      <p:ext uri="{BB962C8B-B14F-4D97-AF65-F5344CB8AC3E}">
        <p14:creationId xmlns:p14="http://schemas.microsoft.com/office/powerpoint/2010/main" val="11163295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85A64B7E-7A3F-4C83-A129-F8B124082610}"/>
              </a:ext>
            </a:extLst>
          </p:cNvPr>
          <p:cNvSpPr>
            <a:spLocks noGrp="1"/>
          </p:cNvSpPr>
          <p:nvPr>
            <p:ph type="title"/>
          </p:nvPr>
        </p:nvSpPr>
        <p:spPr>
          <a:xfrm>
            <a:off x="436056" y="500836"/>
            <a:ext cx="11062648" cy="447842"/>
          </a:xfrm>
        </p:spPr>
        <p:txBody>
          <a:bodyPr>
            <a:normAutofit fontScale="90000"/>
          </a:bodyPr>
          <a:lstStyle/>
          <a:p>
            <a:pPr algn="l" latinLnBrk="1"/>
            <a:r>
              <a:rPr lang="zh-CN" altLang="en-US" sz="2800" b="1" dirty="0">
                <a:ln w="12700">
                  <a:noFill/>
                  <a:prstDash val="solid"/>
                </a:ln>
                <a:latin typeface="黑体" panose="02010609060101010101" pitchFamily="49" charset="-122"/>
                <a:ea typeface="黑体" panose="02010609060101010101" pitchFamily="49" charset="-122"/>
                <a:cs typeface="Arial" panose="020B0604020202020204" pitchFamily="34" charset="0"/>
              </a:rPr>
              <a:t>内存分配算法</a:t>
            </a:r>
            <a:r>
              <a:rPr lang="en-US" altLang="zh-CN" sz="2800" b="1" dirty="0">
                <a:ln w="12700">
                  <a:noFill/>
                  <a:prstDash val="solid"/>
                </a:ln>
                <a:latin typeface="黑体" panose="02010609060101010101" pitchFamily="49" charset="-122"/>
                <a:ea typeface="黑体" panose="02010609060101010101" pitchFamily="49" charset="-122"/>
                <a:cs typeface="Arial" panose="020B0604020202020204" pitchFamily="34" charset="0"/>
              </a:rPr>
              <a:t>3-</a:t>
            </a:r>
            <a:r>
              <a:rPr lang="zh-CN" altLang="en-US" sz="2800" b="1" dirty="0">
                <a:ln w="12700">
                  <a:noFill/>
                  <a:prstDash val="solid"/>
                </a:ln>
                <a:latin typeface="黑体" panose="02010609060101010101" pitchFamily="49" charset="-122"/>
                <a:ea typeface="黑体" panose="02010609060101010101" pitchFamily="49" charset="-122"/>
                <a:cs typeface="Arial" panose="020B0604020202020204" pitchFamily="34" charset="0"/>
              </a:rPr>
              <a:t>内存的回收</a:t>
            </a:r>
            <a:endParaRPr lang="en-US" altLang="zh-CN" sz="2800" b="1" dirty="0">
              <a:ln w="12700">
                <a:noFill/>
                <a:prstDash val="solid"/>
              </a:ln>
              <a:latin typeface="黑体" panose="02010609060101010101" pitchFamily="49" charset="-122"/>
              <a:ea typeface="黑体" panose="02010609060101010101" pitchFamily="49" charset="-122"/>
              <a:cs typeface="Arial" panose="020B0604020202020204" pitchFamily="34" charset="0"/>
            </a:endParaRPr>
          </a:p>
        </p:txBody>
      </p:sp>
      <p:sp>
        <p:nvSpPr>
          <p:cNvPr id="6" name="文本框 5">
            <a:extLst>
              <a:ext uri="{FF2B5EF4-FFF2-40B4-BE49-F238E27FC236}">
                <a16:creationId xmlns:a16="http://schemas.microsoft.com/office/drawing/2014/main" id="{BD78E3C1-2E93-466A-14D0-4B063B2EEED5}"/>
              </a:ext>
            </a:extLst>
          </p:cNvPr>
          <p:cNvSpPr txBox="1"/>
          <p:nvPr/>
        </p:nvSpPr>
        <p:spPr>
          <a:xfrm>
            <a:off x="649081" y="1280370"/>
            <a:ext cx="11062649" cy="3693319"/>
          </a:xfrm>
          <a:prstGeom prst="rect">
            <a:avLst/>
          </a:prstGeom>
          <a:noFill/>
        </p:spPr>
        <p:txBody>
          <a:bodyPr wrap="square" rtlCol="0">
            <a:spAutoFit/>
          </a:bodyPr>
          <a:lstStyle/>
          <a:p>
            <a:r>
              <a:rPr lang="zh-CN" altLang="en-US" dirty="0"/>
              <a:t>在申请内存时，将被切割而产生的新空闲内存块添加到空闲链表中，这与内存管理算法</a:t>
            </a:r>
            <a:r>
              <a:rPr lang="en-US" altLang="zh-CN" dirty="0"/>
              <a:t>2</a:t>
            </a:r>
            <a:r>
              <a:rPr lang="zh-CN" altLang="en-US" dirty="0"/>
              <a:t>不一样，此处插入空闲链表时，会通过合并算法将可以合并成大内存块的相邻内存块进行合并。</a:t>
            </a:r>
            <a:endParaRPr lang="en-US" altLang="zh-CN" dirty="0"/>
          </a:p>
          <a:p>
            <a:r>
              <a:rPr lang="zh-CN" altLang="en-US" dirty="0"/>
              <a:t>所以只要是将空闲内存块挂回空闲链表之前就会触发这个回收机制</a:t>
            </a:r>
            <a:endParaRPr lang="en-US" altLang="zh-CN" dirty="0"/>
          </a:p>
          <a:p>
            <a:r>
              <a:rPr lang="zh-CN" altLang="en-US" dirty="0"/>
              <a:t>假设要挂回空闲链表的内存块</a:t>
            </a:r>
            <a:r>
              <a:rPr lang="en-US" altLang="zh-CN" dirty="0" err="1"/>
              <a:t>pxBlockToInsert</a:t>
            </a:r>
            <a:endParaRPr lang="en-US" altLang="zh-CN" dirty="0"/>
          </a:p>
          <a:p>
            <a:r>
              <a:rPr lang="zh-CN" altLang="en-US" dirty="0"/>
              <a:t>（</a:t>
            </a:r>
            <a:r>
              <a:rPr lang="en-US" altLang="zh-CN" dirty="0"/>
              <a:t>1</a:t>
            </a:r>
            <a:r>
              <a:rPr lang="zh-CN" altLang="en-US" dirty="0"/>
              <a:t>）首先找到和</a:t>
            </a:r>
            <a:r>
              <a:rPr lang="en-US" altLang="zh-CN" dirty="0" err="1"/>
              <a:t>pxBlockToInsert</a:t>
            </a:r>
            <a:r>
              <a:rPr lang="zh-CN" altLang="en-US" dirty="0"/>
              <a:t>相邻的前一个节点，由于是单向链表，我们只能从头节点开始遍历查找</a:t>
            </a:r>
            <a:endParaRPr lang="en-US" altLang="zh-CN" dirty="0"/>
          </a:p>
          <a:p>
            <a:r>
              <a:rPr lang="zh-CN" altLang="en-US" dirty="0"/>
              <a:t>（</a:t>
            </a:r>
            <a:r>
              <a:rPr lang="en-US" altLang="zh-CN" dirty="0"/>
              <a:t>2</a:t>
            </a:r>
            <a:r>
              <a:rPr lang="zh-CN" altLang="en-US" dirty="0"/>
              <a:t>）遍历到前一个节点后，如果前一个节点尾部地址恰好是</a:t>
            </a:r>
            <a:r>
              <a:rPr lang="en-US" altLang="zh-CN" dirty="0" err="1"/>
              <a:t>pxBlockToInsert</a:t>
            </a:r>
            <a:r>
              <a:rPr lang="zh-CN" altLang="en-US" dirty="0"/>
              <a:t>的头部地址，则代表这两个内存块是连续的，可以合并，那么就把</a:t>
            </a:r>
            <a:r>
              <a:rPr lang="en-US" altLang="zh-CN" dirty="0" err="1"/>
              <a:t>pxBlockToInsert</a:t>
            </a:r>
            <a:r>
              <a:rPr lang="zh-CN" altLang="en-US" dirty="0"/>
              <a:t>与前一个内存节点合并，同时会将这个合并后内存作为新的</a:t>
            </a:r>
            <a:r>
              <a:rPr lang="en-US" altLang="zh-CN" dirty="0" err="1"/>
              <a:t>pxBlockToInsert</a:t>
            </a:r>
            <a:r>
              <a:rPr lang="zh-CN" altLang="en-US" dirty="0"/>
              <a:t>，合并前的节点会缓存在</a:t>
            </a:r>
            <a:r>
              <a:rPr lang="en-US" altLang="zh-CN" dirty="0" err="1"/>
              <a:t>pxIterator</a:t>
            </a:r>
            <a:r>
              <a:rPr lang="zh-CN" altLang="en-US" dirty="0"/>
              <a:t>中用于后面寻找后一个节点</a:t>
            </a:r>
            <a:endParaRPr lang="en-US" altLang="zh-CN" dirty="0"/>
          </a:p>
          <a:p>
            <a:r>
              <a:rPr lang="zh-CN" altLang="en-US" dirty="0"/>
              <a:t>（</a:t>
            </a:r>
            <a:r>
              <a:rPr lang="en-US" altLang="zh-CN" dirty="0"/>
              <a:t>3</a:t>
            </a:r>
            <a:r>
              <a:rPr lang="zh-CN" altLang="en-US" dirty="0"/>
              <a:t>）判断合并后的或者未合并的</a:t>
            </a:r>
            <a:r>
              <a:rPr lang="en-US" altLang="zh-CN" dirty="0" err="1"/>
              <a:t>pxBlockToInsert</a:t>
            </a:r>
            <a:r>
              <a:rPr lang="zh-CN" altLang="en-US" dirty="0"/>
              <a:t>下一块内存是否和自身连续，如果不连续或者时尾节点那么就不能合并。</a:t>
            </a:r>
            <a:endParaRPr lang="en-US" altLang="zh-CN" dirty="0"/>
          </a:p>
          <a:p>
            <a:r>
              <a:rPr lang="zh-CN" altLang="en-US" dirty="0"/>
              <a:t>（</a:t>
            </a:r>
            <a:r>
              <a:rPr lang="en-US" altLang="zh-CN" dirty="0"/>
              <a:t>4</a:t>
            </a:r>
            <a:r>
              <a:rPr lang="zh-CN" altLang="en-US" dirty="0"/>
              <a:t>）将空闲内存插入链表</a:t>
            </a:r>
            <a:endParaRPr lang="en-US" altLang="zh-CN" dirty="0"/>
          </a:p>
          <a:p>
            <a:endParaRPr lang="en-US" altLang="zh-CN" dirty="0"/>
          </a:p>
          <a:p>
            <a:endParaRPr lang="en-US" altLang="zh-CN" dirty="0"/>
          </a:p>
        </p:txBody>
      </p:sp>
    </p:spTree>
    <p:extLst>
      <p:ext uri="{BB962C8B-B14F-4D97-AF65-F5344CB8AC3E}">
        <p14:creationId xmlns:p14="http://schemas.microsoft.com/office/powerpoint/2010/main" val="33984517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85A64B7E-7A3F-4C83-A129-F8B124082610}"/>
              </a:ext>
            </a:extLst>
          </p:cNvPr>
          <p:cNvSpPr>
            <a:spLocks noGrp="1"/>
          </p:cNvSpPr>
          <p:nvPr>
            <p:ph type="title"/>
          </p:nvPr>
        </p:nvSpPr>
        <p:spPr>
          <a:xfrm>
            <a:off x="436056" y="500836"/>
            <a:ext cx="11062648" cy="447842"/>
          </a:xfrm>
        </p:spPr>
        <p:txBody>
          <a:bodyPr>
            <a:normAutofit fontScale="90000"/>
          </a:bodyPr>
          <a:lstStyle/>
          <a:p>
            <a:pPr algn="l" latinLnBrk="1"/>
            <a:r>
              <a:rPr lang="zh-CN" altLang="en-US" sz="2800" b="1" dirty="0">
                <a:ln w="12700">
                  <a:noFill/>
                  <a:prstDash val="solid"/>
                </a:ln>
                <a:latin typeface="黑体" panose="02010609060101010101" pitchFamily="49" charset="-122"/>
                <a:ea typeface="黑体" panose="02010609060101010101" pitchFamily="49" charset="-122"/>
                <a:cs typeface="Arial" panose="020B0604020202020204" pitchFamily="34" charset="0"/>
              </a:rPr>
              <a:t>内存分配算法</a:t>
            </a:r>
            <a:r>
              <a:rPr lang="en-US" altLang="zh-CN" sz="2800" b="1" dirty="0">
                <a:ln w="12700">
                  <a:noFill/>
                  <a:prstDash val="solid"/>
                </a:ln>
                <a:latin typeface="黑体" panose="02010609060101010101" pitchFamily="49" charset="-122"/>
                <a:ea typeface="黑体" panose="02010609060101010101" pitchFamily="49" charset="-122"/>
                <a:cs typeface="Arial" panose="020B0604020202020204" pitchFamily="34" charset="0"/>
              </a:rPr>
              <a:t>3-</a:t>
            </a:r>
            <a:r>
              <a:rPr lang="zh-CN" altLang="en-US" sz="2800" b="1" dirty="0">
                <a:ln w="12700">
                  <a:noFill/>
                  <a:prstDash val="solid"/>
                </a:ln>
                <a:latin typeface="黑体" panose="02010609060101010101" pitchFamily="49" charset="-122"/>
                <a:ea typeface="黑体" panose="02010609060101010101" pitchFamily="49" charset="-122"/>
                <a:cs typeface="Arial" panose="020B0604020202020204" pitchFamily="34" charset="0"/>
              </a:rPr>
              <a:t>内存的回收</a:t>
            </a:r>
            <a:endParaRPr lang="en-US" altLang="zh-CN" sz="2800" b="1" dirty="0">
              <a:ln w="12700">
                <a:noFill/>
                <a:prstDash val="solid"/>
              </a:ln>
              <a:latin typeface="黑体" panose="02010609060101010101" pitchFamily="49" charset="-122"/>
              <a:ea typeface="黑体" panose="02010609060101010101" pitchFamily="49" charset="-122"/>
              <a:cs typeface="Arial" panose="020B0604020202020204" pitchFamily="34" charset="0"/>
            </a:endParaRPr>
          </a:p>
        </p:txBody>
      </p:sp>
      <p:grpSp>
        <p:nvGrpSpPr>
          <p:cNvPr id="2" name="组合 1">
            <a:extLst>
              <a:ext uri="{FF2B5EF4-FFF2-40B4-BE49-F238E27FC236}">
                <a16:creationId xmlns:a16="http://schemas.microsoft.com/office/drawing/2014/main" id="{7A2CFFB8-EDFB-8A21-9135-658767E8994A}"/>
              </a:ext>
            </a:extLst>
          </p:cNvPr>
          <p:cNvGrpSpPr/>
          <p:nvPr/>
        </p:nvGrpSpPr>
        <p:grpSpPr>
          <a:xfrm>
            <a:off x="2771465" y="3429000"/>
            <a:ext cx="4149190" cy="872536"/>
            <a:chOff x="956209" y="3792619"/>
            <a:chExt cx="4149190" cy="872536"/>
          </a:xfrm>
        </p:grpSpPr>
        <p:pic>
          <p:nvPicPr>
            <p:cNvPr id="9" name="图片 8">
              <a:extLst>
                <a:ext uri="{FF2B5EF4-FFF2-40B4-BE49-F238E27FC236}">
                  <a16:creationId xmlns:a16="http://schemas.microsoft.com/office/drawing/2014/main" id="{9229B0F9-4D74-1E71-ED9B-3BF09FD2CE54}"/>
                </a:ext>
              </a:extLst>
            </p:cNvPr>
            <p:cNvPicPr>
              <a:picLocks noChangeAspect="1"/>
            </p:cNvPicPr>
            <p:nvPr/>
          </p:nvPicPr>
          <p:blipFill>
            <a:blip r:embed="rId2"/>
            <a:stretch>
              <a:fillRect/>
            </a:stretch>
          </p:blipFill>
          <p:spPr>
            <a:xfrm>
              <a:off x="2181224" y="3792619"/>
              <a:ext cx="2924175" cy="872536"/>
            </a:xfrm>
            <a:prstGeom prst="rect">
              <a:avLst/>
            </a:prstGeom>
          </p:spPr>
        </p:pic>
        <p:sp>
          <p:nvSpPr>
            <p:cNvPr id="12" name="文本框 11">
              <a:extLst>
                <a:ext uri="{FF2B5EF4-FFF2-40B4-BE49-F238E27FC236}">
                  <a16:creationId xmlns:a16="http://schemas.microsoft.com/office/drawing/2014/main" id="{32131623-7B57-2E5B-DE5A-D68419D21A03}"/>
                </a:ext>
              </a:extLst>
            </p:cNvPr>
            <p:cNvSpPr txBox="1"/>
            <p:nvPr/>
          </p:nvSpPr>
          <p:spPr>
            <a:xfrm>
              <a:off x="956209" y="4025384"/>
              <a:ext cx="878767" cy="276999"/>
            </a:xfrm>
            <a:prstGeom prst="rect">
              <a:avLst/>
            </a:prstGeom>
            <a:noFill/>
          </p:spPr>
          <p:txBody>
            <a:bodyPr wrap="none" rtlCol="0">
              <a:spAutoFit/>
            </a:bodyPr>
            <a:lstStyle/>
            <a:p>
              <a:r>
                <a:rPr lang="zh-CN" altLang="en-US" sz="1200" dirty="0"/>
                <a:t>常见情况</a:t>
              </a:r>
              <a:r>
                <a:rPr lang="en-US" altLang="zh-CN" sz="1200" dirty="0"/>
                <a:t>1</a:t>
              </a:r>
              <a:endParaRPr lang="zh-CN" altLang="en-US" sz="1200" dirty="0"/>
            </a:p>
          </p:txBody>
        </p:sp>
      </p:grpSp>
      <p:grpSp>
        <p:nvGrpSpPr>
          <p:cNvPr id="3" name="组合 2">
            <a:extLst>
              <a:ext uri="{FF2B5EF4-FFF2-40B4-BE49-F238E27FC236}">
                <a16:creationId xmlns:a16="http://schemas.microsoft.com/office/drawing/2014/main" id="{658AB05F-7C67-6610-054E-FEDB9D3200A6}"/>
              </a:ext>
            </a:extLst>
          </p:cNvPr>
          <p:cNvGrpSpPr/>
          <p:nvPr/>
        </p:nvGrpSpPr>
        <p:grpSpPr>
          <a:xfrm>
            <a:off x="2766670" y="4972838"/>
            <a:ext cx="5134529" cy="876367"/>
            <a:chOff x="942975" y="5084198"/>
            <a:chExt cx="5134529" cy="876367"/>
          </a:xfrm>
        </p:grpSpPr>
        <p:pic>
          <p:nvPicPr>
            <p:cNvPr id="11" name="图片 10">
              <a:extLst>
                <a:ext uri="{FF2B5EF4-FFF2-40B4-BE49-F238E27FC236}">
                  <a16:creationId xmlns:a16="http://schemas.microsoft.com/office/drawing/2014/main" id="{37262C76-EDEB-B733-01F1-A6D83D17A002}"/>
                </a:ext>
              </a:extLst>
            </p:cNvPr>
            <p:cNvPicPr>
              <a:picLocks noChangeAspect="1"/>
            </p:cNvPicPr>
            <p:nvPr/>
          </p:nvPicPr>
          <p:blipFill>
            <a:blip r:embed="rId3"/>
            <a:stretch>
              <a:fillRect/>
            </a:stretch>
          </p:blipFill>
          <p:spPr>
            <a:xfrm>
              <a:off x="2181224" y="5084198"/>
              <a:ext cx="3896280" cy="876367"/>
            </a:xfrm>
            <a:prstGeom prst="rect">
              <a:avLst/>
            </a:prstGeom>
          </p:spPr>
        </p:pic>
        <p:sp>
          <p:nvSpPr>
            <p:cNvPr id="15" name="文本框 14">
              <a:extLst>
                <a:ext uri="{FF2B5EF4-FFF2-40B4-BE49-F238E27FC236}">
                  <a16:creationId xmlns:a16="http://schemas.microsoft.com/office/drawing/2014/main" id="{15EF50CD-4079-BC42-31F7-BE7D0425DEAE}"/>
                </a:ext>
              </a:extLst>
            </p:cNvPr>
            <p:cNvSpPr txBox="1"/>
            <p:nvPr/>
          </p:nvSpPr>
          <p:spPr>
            <a:xfrm>
              <a:off x="942975" y="5337715"/>
              <a:ext cx="892001" cy="276999"/>
            </a:xfrm>
            <a:prstGeom prst="rect">
              <a:avLst/>
            </a:prstGeom>
            <a:noFill/>
          </p:spPr>
          <p:txBody>
            <a:bodyPr wrap="square">
              <a:spAutoFit/>
            </a:bodyPr>
            <a:lstStyle/>
            <a:p>
              <a:r>
                <a:rPr lang="zh-CN" altLang="en-US" sz="1200" dirty="0"/>
                <a:t>常见情况</a:t>
              </a:r>
              <a:r>
                <a:rPr lang="en-US" altLang="zh-CN" sz="1200" dirty="0"/>
                <a:t>2</a:t>
              </a:r>
              <a:endParaRPr lang="zh-CN" altLang="en-US" sz="1200" dirty="0"/>
            </a:p>
          </p:txBody>
        </p:sp>
      </p:grpSp>
      <p:sp>
        <p:nvSpPr>
          <p:cNvPr id="6" name="文本框 5">
            <a:extLst>
              <a:ext uri="{FF2B5EF4-FFF2-40B4-BE49-F238E27FC236}">
                <a16:creationId xmlns:a16="http://schemas.microsoft.com/office/drawing/2014/main" id="{BD78E3C1-2E93-466A-14D0-4B063B2EEED5}"/>
              </a:ext>
            </a:extLst>
          </p:cNvPr>
          <p:cNvSpPr txBox="1"/>
          <p:nvPr/>
        </p:nvSpPr>
        <p:spPr>
          <a:xfrm>
            <a:off x="649081" y="1280370"/>
            <a:ext cx="11062649" cy="923330"/>
          </a:xfrm>
          <a:prstGeom prst="rect">
            <a:avLst/>
          </a:prstGeom>
          <a:noFill/>
        </p:spPr>
        <p:txBody>
          <a:bodyPr wrap="square" rtlCol="0">
            <a:spAutoFit/>
          </a:bodyPr>
          <a:lstStyle/>
          <a:p>
            <a:r>
              <a:rPr lang="zh-CN" altLang="en-US" dirty="0"/>
              <a:t>这个合并算法在内存申请时很少起作用，因为申请内存时能合并的早已经合并，因为申请内存是从一个空闲内存块前面分割，分割后产生的内存块，前后基本都是已用或者是尾部节点，基本不会进行合并，内存申请常见两种情况如下</a:t>
            </a:r>
          </a:p>
        </p:txBody>
      </p:sp>
    </p:spTree>
    <p:extLst>
      <p:ext uri="{BB962C8B-B14F-4D97-AF65-F5344CB8AC3E}">
        <p14:creationId xmlns:p14="http://schemas.microsoft.com/office/powerpoint/2010/main" val="1740561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85A64B7E-7A3F-4C83-A129-F8B124082610}"/>
              </a:ext>
            </a:extLst>
          </p:cNvPr>
          <p:cNvSpPr>
            <a:spLocks noGrp="1"/>
          </p:cNvSpPr>
          <p:nvPr>
            <p:ph type="title"/>
          </p:nvPr>
        </p:nvSpPr>
        <p:spPr>
          <a:xfrm>
            <a:off x="436056" y="500836"/>
            <a:ext cx="11062648" cy="447842"/>
          </a:xfrm>
        </p:spPr>
        <p:txBody>
          <a:bodyPr>
            <a:normAutofit fontScale="90000"/>
          </a:bodyPr>
          <a:lstStyle/>
          <a:p>
            <a:pPr algn="l" latinLnBrk="1"/>
            <a:r>
              <a:rPr lang="zh-CN" altLang="en-US" sz="2800" b="1" dirty="0">
                <a:ln w="12700">
                  <a:noFill/>
                  <a:prstDash val="solid"/>
                </a:ln>
                <a:latin typeface="黑体" panose="02010609060101010101" pitchFamily="49" charset="-122"/>
                <a:ea typeface="黑体" panose="02010609060101010101" pitchFamily="49" charset="-122"/>
                <a:cs typeface="Arial" panose="020B0604020202020204" pitchFamily="34" charset="0"/>
              </a:rPr>
              <a:t>内存分配算法</a:t>
            </a:r>
            <a:r>
              <a:rPr lang="en-US" altLang="zh-CN" sz="2800" b="1" dirty="0">
                <a:ln w="12700">
                  <a:noFill/>
                  <a:prstDash val="solid"/>
                </a:ln>
                <a:latin typeface="黑体" panose="02010609060101010101" pitchFamily="49" charset="-122"/>
                <a:ea typeface="黑体" panose="02010609060101010101" pitchFamily="49" charset="-122"/>
                <a:cs typeface="Arial" panose="020B0604020202020204" pitchFamily="34" charset="0"/>
              </a:rPr>
              <a:t>3-</a:t>
            </a:r>
            <a:r>
              <a:rPr lang="zh-CN" altLang="en-US" sz="2800" b="1" dirty="0">
                <a:ln w="12700">
                  <a:noFill/>
                  <a:prstDash val="solid"/>
                </a:ln>
                <a:latin typeface="黑体" panose="02010609060101010101" pitchFamily="49" charset="-122"/>
                <a:ea typeface="黑体" panose="02010609060101010101" pitchFamily="49" charset="-122"/>
                <a:cs typeface="Arial" panose="020B0604020202020204" pitchFamily="34" charset="0"/>
              </a:rPr>
              <a:t>内存释放</a:t>
            </a:r>
            <a:endParaRPr lang="en-US" altLang="zh-CN" sz="2800" b="1" dirty="0">
              <a:ln w="12700">
                <a:noFill/>
                <a:prstDash val="solid"/>
              </a:ln>
              <a:latin typeface="黑体" panose="02010609060101010101" pitchFamily="49" charset="-122"/>
              <a:ea typeface="黑体" panose="02010609060101010101" pitchFamily="49" charset="-122"/>
              <a:cs typeface="Arial" panose="020B0604020202020204" pitchFamily="34" charset="0"/>
            </a:endParaRPr>
          </a:p>
        </p:txBody>
      </p:sp>
      <p:pic>
        <p:nvPicPr>
          <p:cNvPr id="3" name="图片 2">
            <a:extLst>
              <a:ext uri="{FF2B5EF4-FFF2-40B4-BE49-F238E27FC236}">
                <a16:creationId xmlns:a16="http://schemas.microsoft.com/office/drawing/2014/main" id="{CCF5E65B-40DE-CC40-A0AE-7CA3E18D155A}"/>
              </a:ext>
            </a:extLst>
          </p:cNvPr>
          <p:cNvPicPr>
            <a:picLocks noChangeAspect="1"/>
          </p:cNvPicPr>
          <p:nvPr/>
        </p:nvPicPr>
        <p:blipFill>
          <a:blip r:embed="rId2"/>
          <a:stretch>
            <a:fillRect/>
          </a:stretch>
        </p:blipFill>
        <p:spPr>
          <a:xfrm>
            <a:off x="3255168" y="2479139"/>
            <a:ext cx="5681663" cy="4378861"/>
          </a:xfrm>
          <a:prstGeom prst="rect">
            <a:avLst/>
          </a:prstGeom>
        </p:spPr>
      </p:pic>
      <p:sp>
        <p:nvSpPr>
          <p:cNvPr id="6" name="文本框 5">
            <a:extLst>
              <a:ext uri="{FF2B5EF4-FFF2-40B4-BE49-F238E27FC236}">
                <a16:creationId xmlns:a16="http://schemas.microsoft.com/office/drawing/2014/main" id="{BEAD55F1-BEA9-D3A4-E0EA-0AC625743C25}"/>
              </a:ext>
            </a:extLst>
          </p:cNvPr>
          <p:cNvSpPr txBox="1"/>
          <p:nvPr/>
        </p:nvSpPr>
        <p:spPr>
          <a:xfrm>
            <a:off x="762000" y="1352550"/>
            <a:ext cx="11296650" cy="923330"/>
          </a:xfrm>
          <a:prstGeom prst="rect">
            <a:avLst/>
          </a:prstGeom>
          <a:noFill/>
        </p:spPr>
        <p:txBody>
          <a:bodyPr wrap="square" rtlCol="0">
            <a:spAutoFit/>
          </a:bodyPr>
          <a:lstStyle/>
          <a:p>
            <a:r>
              <a:rPr lang="zh-CN" altLang="en-US" dirty="0"/>
              <a:t>内存管理算法</a:t>
            </a:r>
            <a:r>
              <a:rPr lang="en-US" altLang="zh-CN" dirty="0"/>
              <a:t>3</a:t>
            </a:r>
            <a:r>
              <a:rPr lang="zh-CN" altLang="en-US" dirty="0"/>
              <a:t>释放：根据传入要释放的内存块，偏移之后找到链表节点，然后将这个内存块插入空闲内存块链表中，在内存块插入过程中会执行合并算法，如果与他相邻的内存块都不是空闲的，那么内存块不会合并，具体过程如下图所示</a:t>
            </a:r>
          </a:p>
        </p:txBody>
      </p:sp>
    </p:spTree>
    <p:extLst>
      <p:ext uri="{BB962C8B-B14F-4D97-AF65-F5344CB8AC3E}">
        <p14:creationId xmlns:p14="http://schemas.microsoft.com/office/powerpoint/2010/main" val="4686338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85A64B7E-7A3F-4C83-A129-F8B124082610}"/>
              </a:ext>
            </a:extLst>
          </p:cNvPr>
          <p:cNvSpPr>
            <a:spLocks noGrp="1"/>
          </p:cNvSpPr>
          <p:nvPr>
            <p:ph type="title"/>
          </p:nvPr>
        </p:nvSpPr>
        <p:spPr>
          <a:xfrm>
            <a:off x="436056" y="500836"/>
            <a:ext cx="11062648" cy="447842"/>
          </a:xfrm>
        </p:spPr>
        <p:txBody>
          <a:bodyPr>
            <a:normAutofit fontScale="90000"/>
          </a:bodyPr>
          <a:lstStyle/>
          <a:p>
            <a:pPr algn="l" latinLnBrk="1"/>
            <a:r>
              <a:rPr lang="zh-CN" altLang="en-US" sz="2800" b="1" dirty="0">
                <a:ln w="12700">
                  <a:noFill/>
                  <a:prstDash val="solid"/>
                </a:ln>
                <a:latin typeface="黑体" panose="02010609060101010101" pitchFamily="49" charset="-122"/>
                <a:ea typeface="黑体" panose="02010609060101010101" pitchFamily="49" charset="-122"/>
                <a:cs typeface="Arial" panose="020B0604020202020204" pitchFamily="34" charset="0"/>
              </a:rPr>
              <a:t>内存分配算法</a:t>
            </a:r>
            <a:r>
              <a:rPr lang="en-US" altLang="zh-CN" sz="2800" b="1" dirty="0">
                <a:ln w="12700">
                  <a:noFill/>
                  <a:prstDash val="solid"/>
                </a:ln>
                <a:latin typeface="黑体" panose="02010609060101010101" pitchFamily="49" charset="-122"/>
                <a:ea typeface="黑体" panose="02010609060101010101" pitchFamily="49" charset="-122"/>
                <a:cs typeface="Arial" panose="020B0604020202020204" pitchFamily="34" charset="0"/>
              </a:rPr>
              <a:t>3</a:t>
            </a:r>
          </a:p>
        </p:txBody>
      </p:sp>
      <p:sp>
        <p:nvSpPr>
          <p:cNvPr id="2" name="文本框 1">
            <a:extLst>
              <a:ext uri="{FF2B5EF4-FFF2-40B4-BE49-F238E27FC236}">
                <a16:creationId xmlns:a16="http://schemas.microsoft.com/office/drawing/2014/main" id="{CEFB8F99-1D32-2938-62C9-1BB238FAC211}"/>
              </a:ext>
            </a:extLst>
          </p:cNvPr>
          <p:cNvSpPr txBox="1"/>
          <p:nvPr/>
        </p:nvSpPr>
        <p:spPr>
          <a:xfrm>
            <a:off x="709612" y="1704975"/>
            <a:ext cx="10772775" cy="1477328"/>
          </a:xfrm>
          <a:prstGeom prst="rect">
            <a:avLst/>
          </a:prstGeom>
          <a:noFill/>
        </p:spPr>
        <p:txBody>
          <a:bodyPr wrap="square" rtlCol="0">
            <a:spAutoFit/>
          </a:bodyPr>
          <a:lstStyle/>
          <a:p>
            <a:r>
              <a:rPr lang="zh-CN" altLang="en-US" dirty="0"/>
              <a:t>总结：</a:t>
            </a:r>
            <a:endParaRPr lang="en-US" altLang="zh-CN" dirty="0"/>
          </a:p>
          <a:p>
            <a:r>
              <a:rPr lang="zh-CN" altLang="en-US" dirty="0"/>
              <a:t>内存算法</a:t>
            </a:r>
            <a:r>
              <a:rPr lang="en-US" altLang="zh-CN" dirty="0"/>
              <a:t>3</a:t>
            </a:r>
            <a:r>
              <a:rPr lang="zh-CN" altLang="en-US" dirty="0"/>
              <a:t>增加内存回收机制，在一定程度上可以减小内存碎片，但是这个内存管理算法仍存在不好的地方，整个空闲内存只由一个链表管理，如果空闲内存块分散，会导致整个空闲链表过长，那么我们在申请内存时可能就会花过长的时间去申请内存。</a:t>
            </a:r>
            <a:endParaRPr lang="en-US" altLang="zh-CN" dirty="0"/>
          </a:p>
          <a:p>
            <a:endParaRPr lang="zh-CN" altLang="en-US" dirty="0"/>
          </a:p>
        </p:txBody>
      </p:sp>
    </p:spTree>
    <p:extLst>
      <p:ext uri="{BB962C8B-B14F-4D97-AF65-F5344CB8AC3E}">
        <p14:creationId xmlns:p14="http://schemas.microsoft.com/office/powerpoint/2010/main" val="8311171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85A64B7E-7A3F-4C83-A129-F8B124082610}"/>
              </a:ext>
            </a:extLst>
          </p:cNvPr>
          <p:cNvSpPr>
            <a:spLocks noGrp="1"/>
          </p:cNvSpPr>
          <p:nvPr>
            <p:ph type="title"/>
          </p:nvPr>
        </p:nvSpPr>
        <p:spPr>
          <a:xfrm>
            <a:off x="436056" y="500836"/>
            <a:ext cx="11062648" cy="447842"/>
          </a:xfrm>
        </p:spPr>
        <p:txBody>
          <a:bodyPr>
            <a:normAutofit fontScale="90000"/>
          </a:bodyPr>
          <a:lstStyle/>
          <a:p>
            <a:pPr algn="l" latinLnBrk="1"/>
            <a:r>
              <a:rPr lang="zh-CN" altLang="en-US" sz="2800" b="1" dirty="0">
                <a:ln w="12700">
                  <a:noFill/>
                  <a:prstDash val="solid"/>
                </a:ln>
                <a:latin typeface="黑体" panose="02010609060101010101" pitchFamily="49" charset="-122"/>
                <a:ea typeface="黑体" panose="02010609060101010101" pitchFamily="49" charset="-122"/>
                <a:cs typeface="Arial" panose="020B0604020202020204" pitchFamily="34" charset="0"/>
              </a:rPr>
              <a:t>内存分配算法</a:t>
            </a:r>
            <a:r>
              <a:rPr lang="en-US" altLang="zh-CN" sz="2800" b="1" dirty="0">
                <a:ln w="12700">
                  <a:noFill/>
                  <a:prstDash val="solid"/>
                </a:ln>
                <a:latin typeface="黑体" panose="02010609060101010101" pitchFamily="49" charset="-122"/>
                <a:ea typeface="黑体" panose="02010609060101010101" pitchFamily="49" charset="-122"/>
                <a:cs typeface="Arial" panose="020B0604020202020204" pitchFamily="34" charset="0"/>
              </a:rPr>
              <a:t>4</a:t>
            </a:r>
          </a:p>
        </p:txBody>
      </p:sp>
      <p:sp>
        <p:nvSpPr>
          <p:cNvPr id="3" name="文本框 2">
            <a:extLst>
              <a:ext uri="{FF2B5EF4-FFF2-40B4-BE49-F238E27FC236}">
                <a16:creationId xmlns:a16="http://schemas.microsoft.com/office/drawing/2014/main" id="{552F7FA5-3D9A-C0A0-4133-B0BDBC402F3F}"/>
              </a:ext>
            </a:extLst>
          </p:cNvPr>
          <p:cNvSpPr txBox="1"/>
          <p:nvPr/>
        </p:nvSpPr>
        <p:spPr>
          <a:xfrm>
            <a:off x="800100" y="1609725"/>
            <a:ext cx="10944225" cy="1200329"/>
          </a:xfrm>
          <a:prstGeom prst="rect">
            <a:avLst/>
          </a:prstGeom>
          <a:noFill/>
        </p:spPr>
        <p:txBody>
          <a:bodyPr wrap="square" rtlCol="0">
            <a:spAutoFit/>
          </a:bodyPr>
          <a:lstStyle/>
          <a:p>
            <a:r>
              <a:rPr lang="zh-CN" altLang="en-US" dirty="0">
                <a:solidFill>
                  <a:srgbClr val="FF0000"/>
                </a:solidFill>
              </a:rPr>
              <a:t>基于索引搜索的动态分区分配算法</a:t>
            </a:r>
            <a:endParaRPr lang="en-US" altLang="zh-CN" dirty="0">
              <a:solidFill>
                <a:srgbClr val="FF0000"/>
              </a:solidFill>
            </a:endParaRPr>
          </a:p>
          <a:p>
            <a:r>
              <a:rPr lang="zh-CN" altLang="en-US" dirty="0"/>
              <a:t>基于顺序搜索的动态分区分配算法，比较适用于不太大的系统。当系统很大时，系统中的内存分区可能会很多，相应的空闲分区链就可能很长，这是采用这种顺序搜索分区方法可能会很慢。为了提高搜索空闲分区的速度，在大、中型系统中往往会采用基于索引搜索的动态分区分配算法。</a:t>
            </a:r>
          </a:p>
        </p:txBody>
      </p:sp>
      <p:sp>
        <p:nvSpPr>
          <p:cNvPr id="4" name="文本框 3">
            <a:extLst>
              <a:ext uri="{FF2B5EF4-FFF2-40B4-BE49-F238E27FC236}">
                <a16:creationId xmlns:a16="http://schemas.microsoft.com/office/drawing/2014/main" id="{65579DB0-3EB5-FE62-ED33-AE9007705708}"/>
              </a:ext>
            </a:extLst>
          </p:cNvPr>
          <p:cNvSpPr txBox="1"/>
          <p:nvPr/>
        </p:nvSpPr>
        <p:spPr>
          <a:xfrm>
            <a:off x="800099" y="3171825"/>
            <a:ext cx="10601326" cy="2031325"/>
          </a:xfrm>
          <a:prstGeom prst="rect">
            <a:avLst/>
          </a:prstGeom>
          <a:noFill/>
        </p:spPr>
        <p:txBody>
          <a:bodyPr wrap="square" rtlCol="0">
            <a:spAutoFit/>
          </a:bodyPr>
          <a:lstStyle/>
          <a:p>
            <a:r>
              <a:rPr lang="zh-CN" altLang="en-US" dirty="0">
                <a:solidFill>
                  <a:srgbClr val="FF0000"/>
                </a:solidFill>
              </a:rPr>
              <a:t>快速适应（</a:t>
            </a:r>
            <a:r>
              <a:rPr lang="en-US" altLang="zh-CN" dirty="0">
                <a:solidFill>
                  <a:srgbClr val="FF0000"/>
                </a:solidFill>
              </a:rPr>
              <a:t>quick fit</a:t>
            </a:r>
            <a:r>
              <a:rPr lang="zh-CN" altLang="en-US" dirty="0">
                <a:solidFill>
                  <a:srgbClr val="FF0000"/>
                </a:solidFill>
              </a:rPr>
              <a:t>）算法</a:t>
            </a:r>
            <a:endParaRPr lang="en-US" altLang="zh-CN" dirty="0">
              <a:solidFill>
                <a:srgbClr val="FF0000"/>
              </a:solidFill>
            </a:endParaRPr>
          </a:p>
          <a:p>
            <a:r>
              <a:rPr lang="zh-CN" altLang="en-US" dirty="0"/>
              <a:t>该算法又称为分类搜索法，是将空闲分区根据期容量大小进行分类，对于每一类具有相同容量的所有空闲分区，单独设立一个空闲分区链表，这样系统中存在多合空闲分区链表。同事，在内存中设立一张管理索引表，其中每一个索引表项对应了一种空闲分区类型，并记录了该类型空闲分区链表表头指针。空闲分区的分类是根据线程常用空间大小进行划分，如</a:t>
            </a:r>
            <a:r>
              <a:rPr lang="en-US" altLang="zh-CN" dirty="0"/>
              <a:t>32B,64B,96B</a:t>
            </a:r>
            <a:r>
              <a:rPr lang="zh-CN" altLang="en-US" dirty="0"/>
              <a:t>等。</a:t>
            </a:r>
            <a:endParaRPr lang="en-US" altLang="zh-CN" dirty="0"/>
          </a:p>
          <a:p>
            <a:r>
              <a:rPr lang="zh-CN" altLang="en-US" dirty="0"/>
              <a:t>该算法在搜索可分配的空闲分区时分为两步：第一步是根据要申请的长度，从索引表中去寻找到能容纳它的最小空闲分区链表；第二部是从链表中取下第一块进行分配即可。</a:t>
            </a:r>
            <a:endParaRPr lang="en-US" altLang="zh-CN" dirty="0"/>
          </a:p>
        </p:txBody>
      </p:sp>
    </p:spTree>
    <p:extLst>
      <p:ext uri="{BB962C8B-B14F-4D97-AF65-F5344CB8AC3E}">
        <p14:creationId xmlns:p14="http://schemas.microsoft.com/office/powerpoint/2010/main" val="35758304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85A64B7E-7A3F-4C83-A129-F8B124082610}"/>
              </a:ext>
            </a:extLst>
          </p:cNvPr>
          <p:cNvSpPr>
            <a:spLocks noGrp="1"/>
          </p:cNvSpPr>
          <p:nvPr>
            <p:ph type="title"/>
          </p:nvPr>
        </p:nvSpPr>
        <p:spPr>
          <a:xfrm>
            <a:off x="436056" y="500836"/>
            <a:ext cx="11062648" cy="447842"/>
          </a:xfrm>
        </p:spPr>
        <p:txBody>
          <a:bodyPr>
            <a:normAutofit fontScale="90000"/>
          </a:bodyPr>
          <a:lstStyle/>
          <a:p>
            <a:pPr algn="l" latinLnBrk="1"/>
            <a:r>
              <a:rPr lang="zh-CN" altLang="en-US" sz="2800" b="1" dirty="0">
                <a:ln w="12700">
                  <a:noFill/>
                  <a:prstDash val="solid"/>
                </a:ln>
                <a:latin typeface="黑体" panose="02010609060101010101" pitchFamily="49" charset="-122"/>
                <a:ea typeface="黑体" panose="02010609060101010101" pitchFamily="49" charset="-122"/>
                <a:cs typeface="Arial" panose="020B0604020202020204" pitchFamily="34" charset="0"/>
              </a:rPr>
              <a:t>内存分配算法</a:t>
            </a:r>
            <a:r>
              <a:rPr lang="en-US" altLang="zh-CN" sz="2800" b="1" dirty="0">
                <a:ln w="12700">
                  <a:noFill/>
                  <a:prstDash val="solid"/>
                </a:ln>
                <a:latin typeface="黑体" panose="02010609060101010101" pitchFamily="49" charset="-122"/>
                <a:ea typeface="黑体" panose="02010609060101010101" pitchFamily="49" charset="-122"/>
                <a:cs typeface="Arial" panose="020B0604020202020204" pitchFamily="34" charset="0"/>
              </a:rPr>
              <a:t>4</a:t>
            </a:r>
          </a:p>
        </p:txBody>
      </p:sp>
      <p:sp>
        <p:nvSpPr>
          <p:cNvPr id="2" name="文本框 1">
            <a:extLst>
              <a:ext uri="{FF2B5EF4-FFF2-40B4-BE49-F238E27FC236}">
                <a16:creationId xmlns:a16="http://schemas.microsoft.com/office/drawing/2014/main" id="{EF3FBA0C-6332-EDB4-2814-4C97335FFA7A}"/>
              </a:ext>
            </a:extLst>
          </p:cNvPr>
          <p:cNvSpPr txBox="1"/>
          <p:nvPr/>
        </p:nvSpPr>
        <p:spPr>
          <a:xfrm>
            <a:off x="752474" y="4942415"/>
            <a:ext cx="5827749" cy="369332"/>
          </a:xfrm>
          <a:prstGeom prst="rect">
            <a:avLst/>
          </a:prstGeom>
          <a:noFill/>
        </p:spPr>
        <p:txBody>
          <a:bodyPr wrap="none" rtlCol="0">
            <a:spAutoFit/>
          </a:bodyPr>
          <a:lstStyle/>
          <a:p>
            <a:r>
              <a:rPr lang="en-US" altLang="zh-CN" dirty="0" err="1"/>
              <a:t>OsaMem_FreeList</a:t>
            </a:r>
            <a:r>
              <a:rPr lang="en-US" altLang="zh-CN" dirty="0"/>
              <a:t>             </a:t>
            </a:r>
            <a:r>
              <a:rPr lang="en-US" altLang="zh-CN" dirty="0" err="1"/>
              <a:t>FreeList</a:t>
            </a:r>
            <a:r>
              <a:rPr lang="en-US" altLang="zh-CN" dirty="0"/>
              <a:t>[NUMBER_OF_FREE_LISTS]</a:t>
            </a:r>
            <a:endParaRPr lang="zh-CN" altLang="en-US" dirty="0"/>
          </a:p>
        </p:txBody>
      </p:sp>
      <p:sp>
        <p:nvSpPr>
          <p:cNvPr id="6" name="文本框 5">
            <a:extLst>
              <a:ext uri="{FF2B5EF4-FFF2-40B4-BE49-F238E27FC236}">
                <a16:creationId xmlns:a16="http://schemas.microsoft.com/office/drawing/2014/main" id="{C6F7F74D-6B9C-CB48-ED4B-4FA7D7B31158}"/>
              </a:ext>
            </a:extLst>
          </p:cNvPr>
          <p:cNvSpPr txBox="1"/>
          <p:nvPr/>
        </p:nvSpPr>
        <p:spPr>
          <a:xfrm>
            <a:off x="752474" y="1554718"/>
            <a:ext cx="11370613" cy="3416320"/>
          </a:xfrm>
          <a:prstGeom prst="rect">
            <a:avLst/>
          </a:prstGeom>
          <a:noFill/>
        </p:spPr>
        <p:txBody>
          <a:bodyPr wrap="none" rtlCol="0">
            <a:spAutoFit/>
          </a:bodyPr>
          <a:lstStyle/>
          <a:p>
            <a:r>
              <a:rPr lang="zh-CN" altLang="en-US" dirty="0"/>
              <a:t>索引表数据结构：</a:t>
            </a:r>
            <a:endParaRPr lang="en-US" altLang="zh-CN" dirty="0"/>
          </a:p>
          <a:p>
            <a:r>
              <a:rPr lang="en-US" altLang="zh-CN" dirty="0"/>
              <a:t>typedef struct </a:t>
            </a:r>
            <a:r>
              <a:rPr lang="en-US" altLang="zh-CN" dirty="0" err="1"/>
              <a:t>FreeListTag</a:t>
            </a:r>
            <a:endParaRPr lang="en-US" altLang="zh-CN" dirty="0"/>
          </a:p>
          <a:p>
            <a:r>
              <a:rPr lang="en-US" altLang="zh-CN" dirty="0"/>
              <a:t>{</a:t>
            </a:r>
          </a:p>
          <a:p>
            <a:r>
              <a:rPr lang="en-US" altLang="zh-CN" dirty="0">
                <a:solidFill>
                  <a:srgbClr val="FF0000"/>
                </a:solidFill>
              </a:rPr>
              <a:t>    struct </a:t>
            </a:r>
            <a:r>
              <a:rPr lang="en-US" altLang="zh-CN" dirty="0" err="1">
                <a:solidFill>
                  <a:srgbClr val="FF0000"/>
                </a:solidFill>
              </a:rPr>
              <a:t>FreeListTag</a:t>
            </a:r>
            <a:r>
              <a:rPr lang="en-US" altLang="zh-CN" dirty="0">
                <a:solidFill>
                  <a:srgbClr val="FF0000"/>
                </a:solidFill>
              </a:rPr>
              <a:t>  *</a:t>
            </a:r>
            <a:r>
              <a:rPr lang="en-US" altLang="zh-CN" dirty="0" err="1">
                <a:solidFill>
                  <a:srgbClr val="FF0000"/>
                </a:solidFill>
              </a:rPr>
              <a:t>pNextList</a:t>
            </a:r>
            <a:r>
              <a:rPr lang="en-US" altLang="zh-CN" dirty="0">
                <a:solidFill>
                  <a:srgbClr val="FF0000"/>
                </a:solidFill>
              </a:rPr>
              <a:t> ;</a:t>
            </a:r>
          </a:p>
          <a:p>
            <a:r>
              <a:rPr lang="en-US" altLang="zh-CN" dirty="0">
                <a:solidFill>
                  <a:srgbClr val="FF0000"/>
                </a:solidFill>
              </a:rPr>
              <a:t>    </a:t>
            </a:r>
            <a:r>
              <a:rPr lang="en-US" altLang="zh-CN" dirty="0" err="1">
                <a:solidFill>
                  <a:srgbClr val="FF0000"/>
                </a:solidFill>
              </a:rPr>
              <a:t>OsaMem_BufHdr</a:t>
            </a:r>
            <a:r>
              <a:rPr lang="en-US" altLang="zh-CN" dirty="0">
                <a:solidFill>
                  <a:srgbClr val="FF0000"/>
                </a:solidFill>
              </a:rPr>
              <a:t>       *</a:t>
            </a:r>
            <a:r>
              <a:rPr lang="en-US" altLang="zh-CN" dirty="0" err="1">
                <a:solidFill>
                  <a:srgbClr val="FF0000"/>
                </a:solidFill>
              </a:rPr>
              <a:t>pFirstBuf</a:t>
            </a:r>
            <a:r>
              <a:rPr lang="en-US" altLang="zh-CN" dirty="0">
                <a:solidFill>
                  <a:srgbClr val="FF0000"/>
                </a:solidFill>
              </a:rPr>
              <a:t> ;</a:t>
            </a:r>
          </a:p>
          <a:p>
            <a:r>
              <a:rPr lang="en-US" altLang="zh-CN" dirty="0"/>
              <a:t>    UINT32              </a:t>
            </a:r>
            <a:r>
              <a:rPr lang="en-US" altLang="zh-CN" dirty="0" err="1"/>
              <a:t>TotalAllocReq</a:t>
            </a:r>
            <a:r>
              <a:rPr lang="en-US" altLang="zh-CN" dirty="0"/>
              <a:t> ;     //  Total </a:t>
            </a:r>
            <a:r>
              <a:rPr lang="en-US" altLang="zh-CN" dirty="0" err="1"/>
              <a:t>Alloc</a:t>
            </a:r>
            <a:r>
              <a:rPr lang="en-US" altLang="zh-CN" dirty="0"/>
              <a:t> request on this memory size.</a:t>
            </a:r>
          </a:p>
          <a:p>
            <a:r>
              <a:rPr lang="en-US" altLang="zh-CN" dirty="0"/>
              <a:t>    UINT32              </a:t>
            </a:r>
            <a:r>
              <a:rPr lang="en-US" altLang="zh-CN" dirty="0" err="1"/>
              <a:t>TotalFreeReq</a:t>
            </a:r>
            <a:r>
              <a:rPr lang="en-US" altLang="zh-CN" dirty="0"/>
              <a:t> ;      //  Total Free  request on this memory size.</a:t>
            </a:r>
          </a:p>
          <a:p>
            <a:r>
              <a:rPr lang="en-US" altLang="zh-CN" dirty="0"/>
              <a:t>    UINT32              </a:t>
            </a:r>
            <a:r>
              <a:rPr lang="en-US" altLang="zh-CN" dirty="0" err="1"/>
              <a:t>MaxAllocBuf</a:t>
            </a:r>
            <a:r>
              <a:rPr lang="en-US" altLang="zh-CN" dirty="0"/>
              <a:t> ;       //  Maximum allocated buffers at the same time = max(</a:t>
            </a:r>
            <a:r>
              <a:rPr lang="en-US" altLang="zh-CN" dirty="0" err="1"/>
              <a:t>TotalAllocReq-TotalFreeReq</a:t>
            </a:r>
            <a:r>
              <a:rPr lang="en-US" altLang="zh-CN" dirty="0"/>
              <a:t>).</a:t>
            </a:r>
          </a:p>
          <a:p>
            <a:r>
              <a:rPr lang="en-US" altLang="zh-CN" dirty="0"/>
              <a:t>    UINT32              </a:t>
            </a:r>
            <a:r>
              <a:rPr lang="en-US" altLang="zh-CN" dirty="0" err="1"/>
              <a:t>nFreeBuf</a:t>
            </a:r>
            <a:r>
              <a:rPr lang="en-US" altLang="zh-CN" dirty="0"/>
              <a:t> ;          //  Number of free buffers on this list.</a:t>
            </a:r>
          </a:p>
          <a:p>
            <a:r>
              <a:rPr lang="en-US" altLang="zh-CN" dirty="0"/>
              <a:t>    UINT32              </a:t>
            </a:r>
            <a:r>
              <a:rPr lang="en-US" altLang="zh-CN" dirty="0" err="1"/>
              <a:t>maxFreeBuf</a:t>
            </a:r>
            <a:r>
              <a:rPr lang="en-US" altLang="zh-CN" dirty="0"/>
              <a:t> ;        //  Maximum number of free buffers on this list.</a:t>
            </a:r>
          </a:p>
          <a:p>
            <a:r>
              <a:rPr lang="en-US" altLang="zh-CN" dirty="0"/>
              <a:t>} </a:t>
            </a:r>
            <a:r>
              <a:rPr lang="en-US" altLang="zh-CN" dirty="0" err="1"/>
              <a:t>OsaMem_FreeList</a:t>
            </a:r>
            <a:r>
              <a:rPr lang="en-US" altLang="zh-CN" dirty="0"/>
              <a:t> ;</a:t>
            </a:r>
          </a:p>
          <a:p>
            <a:endParaRPr lang="zh-CN" altLang="en-US" dirty="0"/>
          </a:p>
        </p:txBody>
      </p:sp>
    </p:spTree>
    <p:extLst>
      <p:ext uri="{BB962C8B-B14F-4D97-AF65-F5344CB8AC3E}">
        <p14:creationId xmlns:p14="http://schemas.microsoft.com/office/powerpoint/2010/main" val="24941067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85A64B7E-7A3F-4C83-A129-F8B124082610}"/>
              </a:ext>
            </a:extLst>
          </p:cNvPr>
          <p:cNvSpPr>
            <a:spLocks noGrp="1"/>
          </p:cNvSpPr>
          <p:nvPr>
            <p:ph type="title"/>
          </p:nvPr>
        </p:nvSpPr>
        <p:spPr>
          <a:xfrm>
            <a:off x="436056" y="500836"/>
            <a:ext cx="11062648" cy="447842"/>
          </a:xfrm>
        </p:spPr>
        <p:txBody>
          <a:bodyPr>
            <a:normAutofit fontScale="90000"/>
          </a:bodyPr>
          <a:lstStyle/>
          <a:p>
            <a:pPr algn="l" latinLnBrk="1"/>
            <a:r>
              <a:rPr lang="zh-CN" altLang="en-US" sz="2800" b="1" dirty="0">
                <a:ln w="12700">
                  <a:noFill/>
                  <a:prstDash val="solid"/>
                </a:ln>
                <a:latin typeface="黑体" panose="02010609060101010101" pitchFamily="49" charset="-122"/>
                <a:ea typeface="黑体" panose="02010609060101010101" pitchFamily="49" charset="-122"/>
                <a:cs typeface="Arial" panose="020B0604020202020204" pitchFamily="34" charset="0"/>
              </a:rPr>
              <a:t>内存分配算法</a:t>
            </a:r>
            <a:r>
              <a:rPr lang="en-US" altLang="zh-CN" sz="2800" b="1" dirty="0">
                <a:ln w="12700">
                  <a:noFill/>
                  <a:prstDash val="solid"/>
                </a:ln>
                <a:latin typeface="黑体" panose="02010609060101010101" pitchFamily="49" charset="-122"/>
                <a:ea typeface="黑体" panose="02010609060101010101" pitchFamily="49" charset="-122"/>
                <a:cs typeface="Arial" panose="020B0604020202020204" pitchFamily="34" charset="0"/>
              </a:rPr>
              <a:t>4</a:t>
            </a:r>
          </a:p>
        </p:txBody>
      </p:sp>
      <p:sp>
        <p:nvSpPr>
          <p:cNvPr id="7" name="文本框 6">
            <a:extLst>
              <a:ext uri="{FF2B5EF4-FFF2-40B4-BE49-F238E27FC236}">
                <a16:creationId xmlns:a16="http://schemas.microsoft.com/office/drawing/2014/main" id="{D8748B70-0D80-AD90-B878-59A6A71E7E91}"/>
              </a:ext>
            </a:extLst>
          </p:cNvPr>
          <p:cNvSpPr txBox="1"/>
          <p:nvPr/>
        </p:nvSpPr>
        <p:spPr>
          <a:xfrm>
            <a:off x="923925" y="1599843"/>
            <a:ext cx="10058400" cy="2893100"/>
          </a:xfrm>
          <a:prstGeom prst="rect">
            <a:avLst/>
          </a:prstGeom>
          <a:noFill/>
        </p:spPr>
        <p:txBody>
          <a:bodyPr wrap="square">
            <a:spAutoFit/>
          </a:bodyPr>
          <a:lstStyle/>
          <a:p>
            <a:r>
              <a:rPr lang="zh-CN" altLang="en-US" sz="1400" dirty="0"/>
              <a:t>空闲分区数据结构</a:t>
            </a:r>
            <a:endParaRPr lang="en-US" altLang="zh-CN" sz="1400" dirty="0"/>
          </a:p>
          <a:p>
            <a:r>
              <a:rPr lang="zh-CN" altLang="en-US" sz="1400" dirty="0"/>
              <a:t>typedef struct MemBufTag</a:t>
            </a:r>
          </a:p>
          <a:p>
            <a:r>
              <a:rPr lang="zh-CN" altLang="en-US" sz="1400" dirty="0"/>
              <a:t>{</a:t>
            </a:r>
            <a:endParaRPr lang="en-US" altLang="zh-CN" sz="1400" dirty="0"/>
          </a:p>
          <a:p>
            <a:r>
              <a:rPr lang="en-US" altLang="zh-CN" sz="1400" dirty="0"/>
              <a:t>    </a:t>
            </a:r>
            <a:r>
              <a:rPr lang="zh-CN" altLang="en-US" sz="1400" dirty="0"/>
              <a:t>UINT32              Guard ;</a:t>
            </a:r>
            <a:r>
              <a:rPr lang="en-US" altLang="zh-CN" sz="1400" dirty="0"/>
              <a:t>//</a:t>
            </a:r>
            <a:r>
              <a:rPr lang="en-US" altLang="zh-CN" sz="1400" b="0" i="0" dirty="0">
                <a:effectLst/>
                <a:latin typeface="Arial" panose="020B0604020202020204" pitchFamily="34" charset="0"/>
              </a:rPr>
              <a:t> 0xDEADBEEF</a:t>
            </a:r>
            <a:r>
              <a:rPr lang="zh-CN" altLang="en-US" sz="1400" b="0" i="0" dirty="0">
                <a:effectLst/>
                <a:latin typeface="Arial" panose="020B0604020202020204" pitchFamily="34" charset="0"/>
              </a:rPr>
              <a:t>，表示是</a:t>
            </a:r>
            <a:r>
              <a:rPr lang="en-US" altLang="zh-CN" sz="1400" b="0" i="0" dirty="0">
                <a:effectLst/>
                <a:latin typeface="Arial" panose="020B0604020202020204" pitchFamily="34" charset="0"/>
              </a:rPr>
              <a:t>heap</a:t>
            </a:r>
            <a:r>
              <a:rPr lang="zh-CN" altLang="en-US" sz="1400" b="0" i="0" dirty="0">
                <a:effectLst/>
                <a:latin typeface="Arial" panose="020B0604020202020204" pitchFamily="34" charset="0"/>
              </a:rPr>
              <a:t>内存块</a:t>
            </a:r>
            <a:endParaRPr lang="zh-CN" altLang="en-US" sz="1400" dirty="0"/>
          </a:p>
          <a:p>
            <a:r>
              <a:rPr lang="zh-CN" altLang="en-US" sz="1400" dirty="0"/>
              <a:t>    UINT32              ReqSize ;           //内存申请的</a:t>
            </a:r>
            <a:r>
              <a:rPr lang="en-US" altLang="zh-CN" sz="1400" dirty="0"/>
              <a:t>size,</a:t>
            </a:r>
            <a:r>
              <a:rPr lang="zh-CN" altLang="en-US" sz="1400" dirty="0"/>
              <a:t>如果内存被释放，这个字段被清</a:t>
            </a:r>
            <a:r>
              <a:rPr lang="en-US" altLang="zh-CN" sz="1400" dirty="0"/>
              <a:t>0</a:t>
            </a:r>
            <a:r>
              <a:rPr lang="zh-CN" altLang="en-US" sz="1400" dirty="0"/>
              <a:t>.</a:t>
            </a:r>
          </a:p>
          <a:p>
            <a:r>
              <a:rPr lang="zh-CN" altLang="en-US" sz="1400" dirty="0"/>
              <a:t>    UINT32              UserParam ;         //  Free for the user to use.</a:t>
            </a:r>
          </a:p>
          <a:p>
            <a:r>
              <a:rPr lang="zh-CN" altLang="en-US" sz="1400" dirty="0"/>
              <a:t>    OsaRefT             poolRef ;</a:t>
            </a:r>
          </a:p>
          <a:p>
            <a:r>
              <a:rPr lang="zh-CN" altLang="en-US" sz="1400" dirty="0">
                <a:solidFill>
                  <a:srgbClr val="FF0000"/>
                </a:solidFill>
              </a:rPr>
              <a:t>    struct MemBufTag    *pPrevBuf ;         //  物理地址相邻的上一块内存地址.</a:t>
            </a:r>
          </a:p>
          <a:p>
            <a:r>
              <a:rPr lang="zh-CN" altLang="en-US" sz="1400" dirty="0"/>
              <a:t>    UINT32              AllocCount ;</a:t>
            </a:r>
          </a:p>
          <a:p>
            <a:r>
              <a:rPr lang="zh-CN" altLang="en-US" sz="1400" dirty="0"/>
              <a:t>    UINT32              BufSize ;</a:t>
            </a:r>
          </a:p>
          <a:p>
            <a:r>
              <a:rPr lang="zh-CN" altLang="en-US" sz="1400" dirty="0"/>
              <a:t>	UINT32              callerAddress ;		//Saves the caller address</a:t>
            </a:r>
          </a:p>
          <a:p>
            <a:r>
              <a:rPr lang="zh-CN" altLang="en-US" sz="1400" dirty="0">
                <a:solidFill>
                  <a:srgbClr val="FF0000"/>
                </a:solidFill>
              </a:rPr>
              <a:t>    struct MemBufTag    *pNextFreeBuf ;     //</a:t>
            </a:r>
            <a:r>
              <a:rPr lang="en-US" altLang="zh-CN" sz="1400" dirty="0" err="1">
                <a:solidFill>
                  <a:srgbClr val="FF0000"/>
                </a:solidFill>
              </a:rPr>
              <a:t>freelist</a:t>
            </a:r>
            <a:r>
              <a:rPr lang="zh-CN" altLang="en-US" sz="1400" dirty="0">
                <a:solidFill>
                  <a:srgbClr val="FF0000"/>
                </a:solidFill>
              </a:rPr>
              <a:t>上下一块空闲内存</a:t>
            </a:r>
            <a:r>
              <a:rPr lang="en-US" altLang="zh-CN" sz="1400" dirty="0">
                <a:solidFill>
                  <a:srgbClr val="FF0000"/>
                </a:solidFill>
              </a:rPr>
              <a:t>,</a:t>
            </a:r>
            <a:r>
              <a:rPr lang="zh-CN" altLang="en-US" sz="1400" dirty="0">
                <a:solidFill>
                  <a:srgbClr val="FF0000"/>
                </a:solidFill>
              </a:rPr>
              <a:t>如果当前内存被申请了那么该字段无效</a:t>
            </a:r>
          </a:p>
          <a:p>
            <a:r>
              <a:rPr lang="zh-CN" altLang="en-US" sz="1400" dirty="0"/>
              <a:t>} OsaMem_BufHdr ;</a:t>
            </a:r>
          </a:p>
        </p:txBody>
      </p:sp>
    </p:spTree>
    <p:extLst>
      <p:ext uri="{BB962C8B-B14F-4D97-AF65-F5344CB8AC3E}">
        <p14:creationId xmlns:p14="http://schemas.microsoft.com/office/powerpoint/2010/main" val="26653954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85A64B7E-7A3F-4C83-A129-F8B124082610}"/>
              </a:ext>
            </a:extLst>
          </p:cNvPr>
          <p:cNvSpPr>
            <a:spLocks noGrp="1"/>
          </p:cNvSpPr>
          <p:nvPr>
            <p:ph type="title"/>
          </p:nvPr>
        </p:nvSpPr>
        <p:spPr>
          <a:xfrm>
            <a:off x="436056" y="500836"/>
            <a:ext cx="11062648" cy="447842"/>
          </a:xfrm>
        </p:spPr>
        <p:txBody>
          <a:bodyPr>
            <a:normAutofit fontScale="90000"/>
          </a:bodyPr>
          <a:lstStyle/>
          <a:p>
            <a:r>
              <a:rPr lang="zh-CN" altLang="en-US" sz="3100" dirty="0">
                <a:solidFill>
                  <a:schemeClr val="tx1">
                    <a:lumMod val="75000"/>
                    <a:lumOff val="25000"/>
                  </a:schemeClr>
                </a:solidFill>
                <a:latin typeface="黑体" panose="02010609060101010101" pitchFamily="49" charset="-122"/>
                <a:ea typeface="黑体" panose="02010609060101010101" pitchFamily="49" charset="-122"/>
                <a:cs typeface="Arial" panose="020B0604020202020204" pitchFamily="34" charset="0"/>
              </a:rPr>
              <a:t>内存管理算法</a:t>
            </a:r>
            <a:endParaRPr lang="en-GB" sz="2700"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7" name="矩形 6">
            <a:extLst>
              <a:ext uri="{FF2B5EF4-FFF2-40B4-BE49-F238E27FC236}">
                <a16:creationId xmlns:a16="http://schemas.microsoft.com/office/drawing/2014/main" id="{6681D935-DFD6-4632-B55A-EEB6C5208AE6}"/>
              </a:ext>
            </a:extLst>
          </p:cNvPr>
          <p:cNvSpPr/>
          <p:nvPr/>
        </p:nvSpPr>
        <p:spPr>
          <a:xfrm>
            <a:off x="3610930" y="1437358"/>
            <a:ext cx="792088" cy="3917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32</a:t>
            </a:r>
            <a:endParaRPr lang="zh-CN" altLang="en-US" dirty="0"/>
          </a:p>
        </p:txBody>
      </p:sp>
      <p:sp>
        <p:nvSpPr>
          <p:cNvPr id="8" name="矩形 7">
            <a:extLst>
              <a:ext uri="{FF2B5EF4-FFF2-40B4-BE49-F238E27FC236}">
                <a16:creationId xmlns:a16="http://schemas.microsoft.com/office/drawing/2014/main" id="{3068B4E7-E2AA-4340-828E-1E039CCE6C8C}"/>
              </a:ext>
            </a:extLst>
          </p:cNvPr>
          <p:cNvSpPr/>
          <p:nvPr/>
        </p:nvSpPr>
        <p:spPr>
          <a:xfrm>
            <a:off x="3610930" y="2145306"/>
            <a:ext cx="792088" cy="3917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64</a:t>
            </a:r>
            <a:endParaRPr lang="zh-CN" altLang="en-US" dirty="0"/>
          </a:p>
        </p:txBody>
      </p:sp>
      <p:sp>
        <p:nvSpPr>
          <p:cNvPr id="11" name="矩形 10">
            <a:extLst>
              <a:ext uri="{FF2B5EF4-FFF2-40B4-BE49-F238E27FC236}">
                <a16:creationId xmlns:a16="http://schemas.microsoft.com/office/drawing/2014/main" id="{F40BA07F-E548-4025-A14B-5481E0F93A1B}"/>
              </a:ext>
            </a:extLst>
          </p:cNvPr>
          <p:cNvSpPr/>
          <p:nvPr/>
        </p:nvSpPr>
        <p:spPr>
          <a:xfrm>
            <a:off x="3610930" y="2851666"/>
            <a:ext cx="792088" cy="3917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96</a:t>
            </a:r>
            <a:endParaRPr lang="zh-CN" altLang="en-US" dirty="0"/>
          </a:p>
        </p:txBody>
      </p:sp>
      <p:sp>
        <p:nvSpPr>
          <p:cNvPr id="12" name="矩形 11">
            <a:extLst>
              <a:ext uri="{FF2B5EF4-FFF2-40B4-BE49-F238E27FC236}">
                <a16:creationId xmlns:a16="http://schemas.microsoft.com/office/drawing/2014/main" id="{3EE3AEB6-A961-4F05-8443-EE1EF64770FF}"/>
              </a:ext>
            </a:extLst>
          </p:cNvPr>
          <p:cNvSpPr/>
          <p:nvPr/>
        </p:nvSpPr>
        <p:spPr>
          <a:xfrm>
            <a:off x="3610930" y="4437906"/>
            <a:ext cx="792088" cy="3917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t>&gt;2048</a:t>
            </a:r>
            <a:endParaRPr lang="zh-CN" altLang="en-US" sz="1600" dirty="0"/>
          </a:p>
        </p:txBody>
      </p:sp>
      <p:sp>
        <p:nvSpPr>
          <p:cNvPr id="13" name="椭圆 12">
            <a:extLst>
              <a:ext uri="{FF2B5EF4-FFF2-40B4-BE49-F238E27FC236}">
                <a16:creationId xmlns:a16="http://schemas.microsoft.com/office/drawing/2014/main" id="{B8704FFE-1901-4829-B6C3-9A2BB1520C19}"/>
              </a:ext>
            </a:extLst>
          </p:cNvPr>
          <p:cNvSpPr/>
          <p:nvPr/>
        </p:nvSpPr>
        <p:spPr>
          <a:xfrm>
            <a:off x="5136042" y="1471104"/>
            <a:ext cx="360040" cy="3362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1B90AA03-C518-46A8-AABA-3B13F1CE0AA5}"/>
              </a:ext>
            </a:extLst>
          </p:cNvPr>
          <p:cNvSpPr/>
          <p:nvPr/>
        </p:nvSpPr>
        <p:spPr>
          <a:xfrm>
            <a:off x="5136042" y="2879394"/>
            <a:ext cx="360040" cy="3362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a:extLst>
              <a:ext uri="{FF2B5EF4-FFF2-40B4-BE49-F238E27FC236}">
                <a16:creationId xmlns:a16="http://schemas.microsoft.com/office/drawing/2014/main" id="{8BE5846B-C88A-4873-A485-00323E19888E}"/>
              </a:ext>
            </a:extLst>
          </p:cNvPr>
          <p:cNvSpPr/>
          <p:nvPr/>
        </p:nvSpPr>
        <p:spPr>
          <a:xfrm>
            <a:off x="5989725" y="1471104"/>
            <a:ext cx="360040" cy="3362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6B3F6974-935A-480B-97D2-F7846CFC586A}"/>
              </a:ext>
            </a:extLst>
          </p:cNvPr>
          <p:cNvSpPr/>
          <p:nvPr/>
        </p:nvSpPr>
        <p:spPr>
          <a:xfrm>
            <a:off x="5989725" y="2879394"/>
            <a:ext cx="360040" cy="3362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52298630-3789-45A4-B615-E240BDACCCC3}"/>
              </a:ext>
            </a:extLst>
          </p:cNvPr>
          <p:cNvSpPr/>
          <p:nvPr/>
        </p:nvSpPr>
        <p:spPr>
          <a:xfrm>
            <a:off x="6856096" y="2879394"/>
            <a:ext cx="360040" cy="3362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2C996DAB-BECA-478A-91EC-2EEB70A771A0}"/>
              </a:ext>
            </a:extLst>
          </p:cNvPr>
          <p:cNvSpPr/>
          <p:nvPr/>
        </p:nvSpPr>
        <p:spPr>
          <a:xfrm>
            <a:off x="5114119" y="4465185"/>
            <a:ext cx="360040" cy="3362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3" name="直接箭头连接符 22">
            <a:extLst>
              <a:ext uri="{FF2B5EF4-FFF2-40B4-BE49-F238E27FC236}">
                <a16:creationId xmlns:a16="http://schemas.microsoft.com/office/drawing/2014/main" id="{8409D87B-45C0-467C-9408-642356FE2FEB}"/>
              </a:ext>
            </a:extLst>
          </p:cNvPr>
          <p:cNvCxnSpPr>
            <a:stCxn id="12" idx="3"/>
            <a:endCxn id="19" idx="2"/>
          </p:cNvCxnSpPr>
          <p:nvPr/>
        </p:nvCxnSpPr>
        <p:spPr>
          <a:xfrm flipV="1">
            <a:off x="4403018" y="4633311"/>
            <a:ext cx="711101" cy="4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a:extLst>
              <a:ext uri="{FF2B5EF4-FFF2-40B4-BE49-F238E27FC236}">
                <a16:creationId xmlns:a16="http://schemas.microsoft.com/office/drawing/2014/main" id="{3789927A-6480-4E95-ACBC-F73D88FA2230}"/>
              </a:ext>
            </a:extLst>
          </p:cNvPr>
          <p:cNvCxnSpPr>
            <a:stCxn id="7" idx="3"/>
            <a:endCxn id="13" idx="2"/>
          </p:cNvCxnSpPr>
          <p:nvPr/>
        </p:nvCxnSpPr>
        <p:spPr>
          <a:xfrm>
            <a:off x="4403018" y="1633213"/>
            <a:ext cx="733024" cy="60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26">
            <a:extLst>
              <a:ext uri="{FF2B5EF4-FFF2-40B4-BE49-F238E27FC236}">
                <a16:creationId xmlns:a16="http://schemas.microsoft.com/office/drawing/2014/main" id="{EDA81369-AC72-4E29-BAE3-1825BB2C5D09}"/>
              </a:ext>
            </a:extLst>
          </p:cNvPr>
          <p:cNvCxnSpPr>
            <a:stCxn id="13" idx="6"/>
            <a:endCxn id="15" idx="2"/>
          </p:cNvCxnSpPr>
          <p:nvPr/>
        </p:nvCxnSpPr>
        <p:spPr>
          <a:xfrm>
            <a:off x="5496082" y="1639230"/>
            <a:ext cx="49364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直接箭头连接符 28">
            <a:extLst>
              <a:ext uri="{FF2B5EF4-FFF2-40B4-BE49-F238E27FC236}">
                <a16:creationId xmlns:a16="http://schemas.microsoft.com/office/drawing/2014/main" id="{BAE1B672-0391-432F-9FE4-6F94DE89EE56}"/>
              </a:ext>
            </a:extLst>
          </p:cNvPr>
          <p:cNvCxnSpPr>
            <a:stCxn id="11" idx="3"/>
            <a:endCxn id="14" idx="2"/>
          </p:cNvCxnSpPr>
          <p:nvPr/>
        </p:nvCxnSpPr>
        <p:spPr>
          <a:xfrm flipV="1">
            <a:off x="4403018" y="3047520"/>
            <a:ext cx="733024"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a:extLst>
              <a:ext uri="{FF2B5EF4-FFF2-40B4-BE49-F238E27FC236}">
                <a16:creationId xmlns:a16="http://schemas.microsoft.com/office/drawing/2014/main" id="{983D1BD6-67FB-44A8-AADB-1D766F5A4EAE}"/>
              </a:ext>
            </a:extLst>
          </p:cNvPr>
          <p:cNvCxnSpPr>
            <a:stCxn id="14" idx="6"/>
            <a:endCxn id="16" idx="2"/>
          </p:cNvCxnSpPr>
          <p:nvPr/>
        </p:nvCxnSpPr>
        <p:spPr>
          <a:xfrm>
            <a:off x="5496082" y="3047520"/>
            <a:ext cx="49364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a:extLst>
              <a:ext uri="{FF2B5EF4-FFF2-40B4-BE49-F238E27FC236}">
                <a16:creationId xmlns:a16="http://schemas.microsoft.com/office/drawing/2014/main" id="{BA83172E-64C4-4B81-A9F5-87E65ABA0DBD}"/>
              </a:ext>
            </a:extLst>
          </p:cNvPr>
          <p:cNvCxnSpPr>
            <a:stCxn id="16" idx="6"/>
            <a:endCxn id="18" idx="2"/>
          </p:cNvCxnSpPr>
          <p:nvPr/>
        </p:nvCxnSpPr>
        <p:spPr>
          <a:xfrm>
            <a:off x="6349765" y="3047520"/>
            <a:ext cx="50633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 name="直接连接符 2">
            <a:extLst>
              <a:ext uri="{FF2B5EF4-FFF2-40B4-BE49-F238E27FC236}">
                <a16:creationId xmlns:a16="http://schemas.microsoft.com/office/drawing/2014/main" id="{7FB29281-5E7E-4B71-AD43-C4A3A31C3601}"/>
              </a:ext>
            </a:extLst>
          </p:cNvPr>
          <p:cNvCxnSpPr/>
          <p:nvPr/>
        </p:nvCxnSpPr>
        <p:spPr>
          <a:xfrm>
            <a:off x="4028792" y="3429000"/>
            <a:ext cx="0" cy="726541"/>
          </a:xfrm>
          <a:prstGeom prst="line">
            <a:avLst/>
          </a:prstGeom>
          <a:ln w="28575">
            <a:prstDash val="dash"/>
          </a:ln>
        </p:spPr>
        <p:style>
          <a:lnRef idx="1">
            <a:schemeClr val="dk1"/>
          </a:lnRef>
          <a:fillRef idx="0">
            <a:schemeClr val="dk1"/>
          </a:fillRef>
          <a:effectRef idx="0">
            <a:schemeClr val="dk1"/>
          </a:effectRef>
          <a:fontRef idx="minor">
            <a:schemeClr val="tx1"/>
          </a:fontRef>
        </p:style>
      </p:cxnSp>
      <p:sp>
        <p:nvSpPr>
          <p:cNvPr id="4" name="文本框 3">
            <a:extLst>
              <a:ext uri="{FF2B5EF4-FFF2-40B4-BE49-F238E27FC236}">
                <a16:creationId xmlns:a16="http://schemas.microsoft.com/office/drawing/2014/main" id="{06D4D48D-E8B5-4FF9-91E6-0E6E45F0323B}"/>
              </a:ext>
            </a:extLst>
          </p:cNvPr>
          <p:cNvSpPr txBox="1"/>
          <p:nvPr/>
        </p:nvSpPr>
        <p:spPr>
          <a:xfrm>
            <a:off x="8157172" y="1484190"/>
            <a:ext cx="2506713" cy="923330"/>
          </a:xfrm>
          <a:prstGeom prst="rect">
            <a:avLst/>
          </a:prstGeom>
          <a:noFill/>
        </p:spPr>
        <p:txBody>
          <a:bodyPr wrap="square" rtlCol="0">
            <a:spAutoFit/>
          </a:bodyPr>
          <a:lstStyle/>
          <a:p>
            <a:r>
              <a:rPr lang="zh-CN" altLang="en-US" dirty="0"/>
              <a:t>空闲链：以内存大小区分，每个链表都挂载</a:t>
            </a:r>
            <a:r>
              <a:rPr lang="en-US" altLang="zh-CN" dirty="0"/>
              <a:t>0-n</a:t>
            </a:r>
            <a:r>
              <a:rPr lang="zh-CN" altLang="en-US" dirty="0"/>
              <a:t>个对应大小空闲内存</a:t>
            </a:r>
          </a:p>
        </p:txBody>
      </p:sp>
      <p:sp>
        <p:nvSpPr>
          <p:cNvPr id="27648" name="文本框 27647">
            <a:extLst>
              <a:ext uri="{FF2B5EF4-FFF2-40B4-BE49-F238E27FC236}">
                <a16:creationId xmlns:a16="http://schemas.microsoft.com/office/drawing/2014/main" id="{4FFA7CD9-D746-486B-9E35-2EF9B9DACDAB}"/>
              </a:ext>
            </a:extLst>
          </p:cNvPr>
          <p:cNvSpPr txBox="1"/>
          <p:nvPr/>
        </p:nvSpPr>
        <p:spPr>
          <a:xfrm>
            <a:off x="1352554" y="5141166"/>
            <a:ext cx="9486892" cy="1200329"/>
          </a:xfrm>
          <a:prstGeom prst="rect">
            <a:avLst/>
          </a:prstGeom>
          <a:noFill/>
        </p:spPr>
        <p:txBody>
          <a:bodyPr wrap="none" rtlCol="0">
            <a:spAutoFit/>
          </a:bodyPr>
          <a:lstStyle/>
          <a:p>
            <a:r>
              <a:rPr lang="zh-CN" altLang="en-US" dirty="0"/>
              <a:t>算法主要理解以下问题：</a:t>
            </a:r>
            <a:endParaRPr lang="en-US" altLang="zh-CN" dirty="0"/>
          </a:p>
          <a:p>
            <a:r>
              <a:rPr lang="en-US" altLang="zh-CN" dirty="0"/>
              <a:t>1.</a:t>
            </a:r>
            <a:r>
              <a:rPr lang="zh-CN" altLang="en-US" dirty="0"/>
              <a:t>内存池刚初始化时，内存池为一个整体，存方于</a:t>
            </a:r>
            <a:r>
              <a:rPr lang="en-US" altLang="zh-CN" dirty="0"/>
              <a:t>&gt;2048</a:t>
            </a:r>
            <a:r>
              <a:rPr lang="zh-CN" altLang="en-US" dirty="0"/>
              <a:t>的空闲链上如何分配一个</a:t>
            </a:r>
            <a:r>
              <a:rPr lang="en-US" altLang="zh-CN" dirty="0"/>
              <a:t>32</a:t>
            </a:r>
            <a:r>
              <a:rPr lang="zh-CN" altLang="en-US" dirty="0"/>
              <a:t>字节内存</a:t>
            </a:r>
            <a:endParaRPr lang="en-US" altLang="zh-CN" dirty="0"/>
          </a:p>
          <a:p>
            <a:r>
              <a:rPr lang="en-US" altLang="zh-CN" dirty="0"/>
              <a:t>2.64</a:t>
            </a:r>
            <a:r>
              <a:rPr lang="zh-CN" altLang="en-US" dirty="0"/>
              <a:t>字节空闲链上不存在空闲内存，如何申请</a:t>
            </a:r>
            <a:r>
              <a:rPr lang="en-US" altLang="zh-CN" dirty="0"/>
              <a:t>64</a:t>
            </a:r>
            <a:r>
              <a:rPr lang="zh-CN" altLang="en-US" dirty="0"/>
              <a:t>字节内存</a:t>
            </a:r>
            <a:endParaRPr lang="en-US" altLang="zh-CN" dirty="0"/>
          </a:p>
          <a:p>
            <a:r>
              <a:rPr lang="en-US" altLang="zh-CN" dirty="0"/>
              <a:t>3.</a:t>
            </a:r>
            <a:r>
              <a:rPr lang="zh-CN" altLang="en-US" dirty="0"/>
              <a:t>内存回收</a:t>
            </a:r>
          </a:p>
        </p:txBody>
      </p:sp>
      <p:sp>
        <p:nvSpPr>
          <p:cNvPr id="24" name="文本框 23">
            <a:extLst>
              <a:ext uri="{FF2B5EF4-FFF2-40B4-BE49-F238E27FC236}">
                <a16:creationId xmlns:a16="http://schemas.microsoft.com/office/drawing/2014/main" id="{0D43A56F-73A3-6550-A23B-96EE3A45103F}"/>
              </a:ext>
            </a:extLst>
          </p:cNvPr>
          <p:cNvSpPr txBox="1"/>
          <p:nvPr/>
        </p:nvSpPr>
        <p:spPr>
          <a:xfrm>
            <a:off x="3301765" y="853976"/>
            <a:ext cx="6096000" cy="369332"/>
          </a:xfrm>
          <a:prstGeom prst="rect">
            <a:avLst/>
          </a:prstGeom>
          <a:noFill/>
        </p:spPr>
        <p:txBody>
          <a:bodyPr wrap="square">
            <a:spAutoFit/>
          </a:bodyPr>
          <a:lstStyle/>
          <a:p>
            <a:r>
              <a:rPr lang="en-US" altLang="zh-CN" dirty="0" err="1"/>
              <a:t>FreeList</a:t>
            </a:r>
            <a:r>
              <a:rPr lang="en-US" altLang="zh-CN" dirty="0"/>
              <a:t>[NUMBER_OF_FREE_LISTS]</a:t>
            </a:r>
            <a:endParaRPr lang="zh-CN" altLang="en-US" dirty="0"/>
          </a:p>
        </p:txBody>
      </p:sp>
      <p:cxnSp>
        <p:nvCxnSpPr>
          <p:cNvPr id="6" name="连接符: 肘形 5">
            <a:extLst>
              <a:ext uri="{FF2B5EF4-FFF2-40B4-BE49-F238E27FC236}">
                <a16:creationId xmlns:a16="http://schemas.microsoft.com/office/drawing/2014/main" id="{8222F2E4-0ACC-74D1-7793-B76E966E1FB0}"/>
              </a:ext>
            </a:extLst>
          </p:cNvPr>
          <p:cNvCxnSpPr>
            <a:cxnSpLocks/>
          </p:cNvCxnSpPr>
          <p:nvPr/>
        </p:nvCxnSpPr>
        <p:spPr>
          <a:xfrm rot="10800000" flipV="1">
            <a:off x="3610930" y="2442468"/>
            <a:ext cx="12700" cy="706360"/>
          </a:xfrm>
          <a:prstGeom prst="bent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文本框 27">
            <a:extLst>
              <a:ext uri="{FF2B5EF4-FFF2-40B4-BE49-F238E27FC236}">
                <a16:creationId xmlns:a16="http://schemas.microsoft.com/office/drawing/2014/main" id="{58D955A0-33A0-9165-F874-E87A398EBBBD}"/>
              </a:ext>
            </a:extLst>
          </p:cNvPr>
          <p:cNvSpPr txBox="1"/>
          <p:nvPr/>
        </p:nvSpPr>
        <p:spPr>
          <a:xfrm>
            <a:off x="1771800" y="2222854"/>
            <a:ext cx="1059741" cy="369332"/>
          </a:xfrm>
          <a:prstGeom prst="rect">
            <a:avLst/>
          </a:prstGeom>
          <a:noFill/>
        </p:spPr>
        <p:txBody>
          <a:bodyPr wrap="square">
            <a:spAutoFit/>
          </a:bodyPr>
          <a:lstStyle/>
          <a:p>
            <a:r>
              <a:rPr lang="en-US" altLang="zh-CN" dirty="0" err="1">
                <a:solidFill>
                  <a:srgbClr val="FF0000"/>
                </a:solidFill>
              </a:rPr>
              <a:t>pNextList</a:t>
            </a:r>
            <a:endParaRPr lang="zh-CN" altLang="en-US" dirty="0"/>
          </a:p>
        </p:txBody>
      </p:sp>
      <p:cxnSp>
        <p:nvCxnSpPr>
          <p:cNvPr id="17" name="连接符: 肘形 16">
            <a:extLst>
              <a:ext uri="{FF2B5EF4-FFF2-40B4-BE49-F238E27FC236}">
                <a16:creationId xmlns:a16="http://schemas.microsoft.com/office/drawing/2014/main" id="{7CD9BFC7-64F2-0540-985D-A1682AF849C9}"/>
              </a:ext>
            </a:extLst>
          </p:cNvPr>
          <p:cNvCxnSpPr>
            <a:stCxn id="7" idx="1"/>
            <a:endCxn id="11" idx="1"/>
          </p:cNvCxnSpPr>
          <p:nvPr/>
        </p:nvCxnSpPr>
        <p:spPr>
          <a:xfrm rot="10800000" flipV="1">
            <a:off x="3610930" y="1633213"/>
            <a:ext cx="12700" cy="1414308"/>
          </a:xfrm>
          <a:prstGeom prst="bentConnector3">
            <a:avLst>
              <a:gd name="adj1" fmla="val 5175000"/>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02361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1000"/>
                                        <p:tgtEl>
                                          <p:spTgt spid="29"/>
                                        </p:tgtEl>
                                      </p:cBhvr>
                                    </p:animEffect>
                                    <p:anim calcmode="lin" valueType="num">
                                      <p:cBhvr>
                                        <p:cTn id="8" dur="1000" fill="hold"/>
                                        <p:tgtEl>
                                          <p:spTgt spid="29"/>
                                        </p:tgtEl>
                                        <p:attrNameLst>
                                          <p:attrName>ppt_x</p:attrName>
                                        </p:attrNameLst>
                                      </p:cBhvr>
                                      <p:tavLst>
                                        <p:tav tm="0">
                                          <p:val>
                                            <p:strVal val="#ppt_x"/>
                                          </p:val>
                                        </p:tav>
                                        <p:tav tm="100000">
                                          <p:val>
                                            <p:strVal val="#ppt_x"/>
                                          </p:val>
                                        </p:tav>
                                      </p:tavLst>
                                    </p:anim>
                                    <p:anim calcmode="lin" valueType="num">
                                      <p:cBhvr>
                                        <p:cTn id="9" dur="1000" fill="hold"/>
                                        <p:tgtEl>
                                          <p:spTgt spid="29"/>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1000"/>
                                        <p:tgtEl>
                                          <p:spTgt spid="14"/>
                                        </p:tgtEl>
                                      </p:cBhvr>
                                    </p:animEffect>
                                    <p:anim calcmode="lin" valueType="num">
                                      <p:cBhvr>
                                        <p:cTn id="13" dur="1000" fill="hold"/>
                                        <p:tgtEl>
                                          <p:spTgt spid="14"/>
                                        </p:tgtEl>
                                        <p:attrNameLst>
                                          <p:attrName>ppt_x</p:attrName>
                                        </p:attrNameLst>
                                      </p:cBhvr>
                                      <p:tavLst>
                                        <p:tav tm="0">
                                          <p:val>
                                            <p:strVal val="#ppt_x"/>
                                          </p:val>
                                        </p:tav>
                                        <p:tav tm="100000">
                                          <p:val>
                                            <p:strVal val="#ppt_x"/>
                                          </p:val>
                                        </p:tav>
                                      </p:tavLst>
                                    </p:anim>
                                    <p:anim calcmode="lin" valueType="num">
                                      <p:cBhvr>
                                        <p:cTn id="14" dur="1000" fill="hold"/>
                                        <p:tgtEl>
                                          <p:spTgt spid="14"/>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0"/>
                                        </p:tgtEl>
                                        <p:attrNameLst>
                                          <p:attrName>style.visibility</p:attrName>
                                        </p:attrNameLst>
                                      </p:cBhvr>
                                      <p:to>
                                        <p:strVal val="visible"/>
                                      </p:to>
                                    </p:set>
                                    <p:animEffect transition="in" filter="fade">
                                      <p:cBhvr>
                                        <p:cTn id="17" dur="1000"/>
                                        <p:tgtEl>
                                          <p:spTgt spid="30"/>
                                        </p:tgtEl>
                                      </p:cBhvr>
                                    </p:animEffect>
                                    <p:anim calcmode="lin" valueType="num">
                                      <p:cBhvr>
                                        <p:cTn id="18" dur="1000" fill="hold"/>
                                        <p:tgtEl>
                                          <p:spTgt spid="30"/>
                                        </p:tgtEl>
                                        <p:attrNameLst>
                                          <p:attrName>ppt_x</p:attrName>
                                        </p:attrNameLst>
                                      </p:cBhvr>
                                      <p:tavLst>
                                        <p:tav tm="0">
                                          <p:val>
                                            <p:strVal val="#ppt_x"/>
                                          </p:val>
                                        </p:tav>
                                        <p:tav tm="100000">
                                          <p:val>
                                            <p:strVal val="#ppt_x"/>
                                          </p:val>
                                        </p:tav>
                                      </p:tavLst>
                                    </p:anim>
                                    <p:anim calcmode="lin" valueType="num">
                                      <p:cBhvr>
                                        <p:cTn id="19" dur="1000" fill="hold"/>
                                        <p:tgtEl>
                                          <p:spTgt spid="30"/>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1000"/>
                                        <p:tgtEl>
                                          <p:spTgt spid="16"/>
                                        </p:tgtEl>
                                      </p:cBhvr>
                                    </p:animEffect>
                                    <p:anim calcmode="lin" valueType="num">
                                      <p:cBhvr>
                                        <p:cTn id="23" dur="1000" fill="hold"/>
                                        <p:tgtEl>
                                          <p:spTgt spid="16"/>
                                        </p:tgtEl>
                                        <p:attrNameLst>
                                          <p:attrName>ppt_x</p:attrName>
                                        </p:attrNameLst>
                                      </p:cBhvr>
                                      <p:tavLst>
                                        <p:tav tm="0">
                                          <p:val>
                                            <p:strVal val="#ppt_x"/>
                                          </p:val>
                                        </p:tav>
                                        <p:tav tm="100000">
                                          <p:val>
                                            <p:strVal val="#ppt_x"/>
                                          </p:val>
                                        </p:tav>
                                      </p:tavLst>
                                    </p:anim>
                                    <p:anim calcmode="lin" valueType="num">
                                      <p:cBhvr>
                                        <p:cTn id="24" dur="1000" fill="hold"/>
                                        <p:tgtEl>
                                          <p:spTgt spid="16"/>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31"/>
                                        </p:tgtEl>
                                        <p:attrNameLst>
                                          <p:attrName>style.visibility</p:attrName>
                                        </p:attrNameLst>
                                      </p:cBhvr>
                                      <p:to>
                                        <p:strVal val="visible"/>
                                      </p:to>
                                    </p:set>
                                    <p:animEffect transition="in" filter="fade">
                                      <p:cBhvr>
                                        <p:cTn id="27" dur="1000"/>
                                        <p:tgtEl>
                                          <p:spTgt spid="31"/>
                                        </p:tgtEl>
                                      </p:cBhvr>
                                    </p:animEffect>
                                    <p:anim calcmode="lin" valueType="num">
                                      <p:cBhvr>
                                        <p:cTn id="28" dur="1000" fill="hold"/>
                                        <p:tgtEl>
                                          <p:spTgt spid="31"/>
                                        </p:tgtEl>
                                        <p:attrNameLst>
                                          <p:attrName>ppt_x</p:attrName>
                                        </p:attrNameLst>
                                      </p:cBhvr>
                                      <p:tavLst>
                                        <p:tav tm="0">
                                          <p:val>
                                            <p:strVal val="#ppt_x"/>
                                          </p:val>
                                        </p:tav>
                                        <p:tav tm="100000">
                                          <p:val>
                                            <p:strVal val="#ppt_x"/>
                                          </p:val>
                                        </p:tav>
                                      </p:tavLst>
                                    </p:anim>
                                    <p:anim calcmode="lin" valueType="num">
                                      <p:cBhvr>
                                        <p:cTn id="29" dur="1000" fill="hold"/>
                                        <p:tgtEl>
                                          <p:spTgt spid="31"/>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fade">
                                      <p:cBhvr>
                                        <p:cTn id="32" dur="1000"/>
                                        <p:tgtEl>
                                          <p:spTgt spid="18"/>
                                        </p:tgtEl>
                                      </p:cBhvr>
                                    </p:animEffect>
                                    <p:anim calcmode="lin" valueType="num">
                                      <p:cBhvr>
                                        <p:cTn id="33" dur="1000" fill="hold"/>
                                        <p:tgtEl>
                                          <p:spTgt spid="18"/>
                                        </p:tgtEl>
                                        <p:attrNameLst>
                                          <p:attrName>ppt_x</p:attrName>
                                        </p:attrNameLst>
                                      </p:cBhvr>
                                      <p:tavLst>
                                        <p:tav tm="0">
                                          <p:val>
                                            <p:strVal val="#ppt_x"/>
                                          </p:val>
                                        </p:tav>
                                        <p:tav tm="100000">
                                          <p:val>
                                            <p:strVal val="#ppt_x"/>
                                          </p:val>
                                        </p:tav>
                                      </p:tavLst>
                                    </p:anim>
                                    <p:anim calcmode="lin" valueType="num">
                                      <p:cBhvr>
                                        <p:cTn id="34" dur="1000" fill="hold"/>
                                        <p:tgtEl>
                                          <p:spTgt spid="18"/>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1000"/>
                                        <p:tgtEl>
                                          <p:spTgt spid="15"/>
                                        </p:tgtEl>
                                      </p:cBhvr>
                                    </p:animEffect>
                                    <p:anim calcmode="lin" valueType="num">
                                      <p:cBhvr>
                                        <p:cTn id="38" dur="1000" fill="hold"/>
                                        <p:tgtEl>
                                          <p:spTgt spid="15"/>
                                        </p:tgtEl>
                                        <p:attrNameLst>
                                          <p:attrName>ppt_x</p:attrName>
                                        </p:attrNameLst>
                                      </p:cBhvr>
                                      <p:tavLst>
                                        <p:tav tm="0">
                                          <p:val>
                                            <p:strVal val="#ppt_x"/>
                                          </p:val>
                                        </p:tav>
                                        <p:tav tm="100000">
                                          <p:val>
                                            <p:strVal val="#ppt_x"/>
                                          </p:val>
                                        </p:tav>
                                      </p:tavLst>
                                    </p:anim>
                                    <p:anim calcmode="lin" valueType="num">
                                      <p:cBhvr>
                                        <p:cTn id="39" dur="1000" fill="hold"/>
                                        <p:tgtEl>
                                          <p:spTgt spid="15"/>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0"/>
                                  </p:stCondLst>
                                  <p:childTnLst>
                                    <p:set>
                                      <p:cBhvr>
                                        <p:cTn id="41" dur="1" fill="hold">
                                          <p:stCondLst>
                                            <p:cond delay="0"/>
                                          </p:stCondLst>
                                        </p:cTn>
                                        <p:tgtEl>
                                          <p:spTgt spid="27"/>
                                        </p:tgtEl>
                                        <p:attrNameLst>
                                          <p:attrName>style.visibility</p:attrName>
                                        </p:attrNameLst>
                                      </p:cBhvr>
                                      <p:to>
                                        <p:strVal val="visible"/>
                                      </p:to>
                                    </p:set>
                                    <p:animEffect transition="in" filter="fade">
                                      <p:cBhvr>
                                        <p:cTn id="42" dur="1000"/>
                                        <p:tgtEl>
                                          <p:spTgt spid="27"/>
                                        </p:tgtEl>
                                      </p:cBhvr>
                                    </p:animEffect>
                                    <p:anim calcmode="lin" valueType="num">
                                      <p:cBhvr>
                                        <p:cTn id="43" dur="1000" fill="hold"/>
                                        <p:tgtEl>
                                          <p:spTgt spid="27"/>
                                        </p:tgtEl>
                                        <p:attrNameLst>
                                          <p:attrName>ppt_x</p:attrName>
                                        </p:attrNameLst>
                                      </p:cBhvr>
                                      <p:tavLst>
                                        <p:tav tm="0">
                                          <p:val>
                                            <p:strVal val="#ppt_x"/>
                                          </p:val>
                                        </p:tav>
                                        <p:tav tm="100000">
                                          <p:val>
                                            <p:strVal val="#ppt_x"/>
                                          </p:val>
                                        </p:tav>
                                      </p:tavLst>
                                    </p:anim>
                                    <p:anim calcmode="lin" valueType="num">
                                      <p:cBhvr>
                                        <p:cTn id="44" dur="1000" fill="hold"/>
                                        <p:tgtEl>
                                          <p:spTgt spid="27"/>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fade">
                                      <p:cBhvr>
                                        <p:cTn id="47" dur="1000"/>
                                        <p:tgtEl>
                                          <p:spTgt spid="13"/>
                                        </p:tgtEl>
                                      </p:cBhvr>
                                    </p:animEffect>
                                    <p:anim calcmode="lin" valueType="num">
                                      <p:cBhvr>
                                        <p:cTn id="48" dur="1000" fill="hold"/>
                                        <p:tgtEl>
                                          <p:spTgt spid="13"/>
                                        </p:tgtEl>
                                        <p:attrNameLst>
                                          <p:attrName>ppt_x</p:attrName>
                                        </p:attrNameLst>
                                      </p:cBhvr>
                                      <p:tavLst>
                                        <p:tav tm="0">
                                          <p:val>
                                            <p:strVal val="#ppt_x"/>
                                          </p:val>
                                        </p:tav>
                                        <p:tav tm="100000">
                                          <p:val>
                                            <p:strVal val="#ppt_x"/>
                                          </p:val>
                                        </p:tav>
                                      </p:tavLst>
                                    </p:anim>
                                    <p:anim calcmode="lin" valueType="num">
                                      <p:cBhvr>
                                        <p:cTn id="49" dur="1000" fill="hold"/>
                                        <p:tgtEl>
                                          <p:spTgt spid="13"/>
                                        </p:tgtEl>
                                        <p:attrNameLst>
                                          <p:attrName>ppt_y</p:attrName>
                                        </p:attrNameLst>
                                      </p:cBhvr>
                                      <p:tavLst>
                                        <p:tav tm="0">
                                          <p:val>
                                            <p:strVal val="#ppt_y+.1"/>
                                          </p:val>
                                        </p:tav>
                                        <p:tav tm="100000">
                                          <p:val>
                                            <p:strVal val="#ppt_y"/>
                                          </p:val>
                                        </p:tav>
                                      </p:tavLst>
                                    </p:anim>
                                  </p:childTnLst>
                                </p:cTn>
                              </p:par>
                              <p:par>
                                <p:cTn id="50" presetID="42" presetClass="entr" presetSubtype="0" fill="hold" nodeType="withEffect">
                                  <p:stCondLst>
                                    <p:cond delay="0"/>
                                  </p:stCondLst>
                                  <p:childTnLst>
                                    <p:set>
                                      <p:cBhvr>
                                        <p:cTn id="51" dur="1" fill="hold">
                                          <p:stCondLst>
                                            <p:cond delay="0"/>
                                          </p:stCondLst>
                                        </p:cTn>
                                        <p:tgtEl>
                                          <p:spTgt spid="26"/>
                                        </p:tgtEl>
                                        <p:attrNameLst>
                                          <p:attrName>style.visibility</p:attrName>
                                        </p:attrNameLst>
                                      </p:cBhvr>
                                      <p:to>
                                        <p:strVal val="visible"/>
                                      </p:to>
                                    </p:set>
                                    <p:animEffect transition="in" filter="fade">
                                      <p:cBhvr>
                                        <p:cTn id="52" dur="1000"/>
                                        <p:tgtEl>
                                          <p:spTgt spid="26"/>
                                        </p:tgtEl>
                                      </p:cBhvr>
                                    </p:animEffect>
                                    <p:anim calcmode="lin" valueType="num">
                                      <p:cBhvr>
                                        <p:cTn id="53" dur="1000" fill="hold"/>
                                        <p:tgtEl>
                                          <p:spTgt spid="26"/>
                                        </p:tgtEl>
                                        <p:attrNameLst>
                                          <p:attrName>ppt_x</p:attrName>
                                        </p:attrNameLst>
                                      </p:cBhvr>
                                      <p:tavLst>
                                        <p:tav tm="0">
                                          <p:val>
                                            <p:strVal val="#ppt_x"/>
                                          </p:val>
                                        </p:tav>
                                        <p:tav tm="100000">
                                          <p:val>
                                            <p:strVal val="#ppt_x"/>
                                          </p:val>
                                        </p:tav>
                                      </p:tavLst>
                                    </p:anim>
                                    <p:anim calcmode="lin" valueType="num">
                                      <p:cBhvr>
                                        <p:cTn id="54"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8"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85A64B7E-7A3F-4C83-A129-F8B124082610}"/>
              </a:ext>
            </a:extLst>
          </p:cNvPr>
          <p:cNvSpPr>
            <a:spLocks noGrp="1"/>
          </p:cNvSpPr>
          <p:nvPr>
            <p:ph type="title"/>
          </p:nvPr>
        </p:nvSpPr>
        <p:spPr>
          <a:xfrm>
            <a:off x="436056" y="500836"/>
            <a:ext cx="11062648" cy="447842"/>
          </a:xfrm>
        </p:spPr>
        <p:txBody>
          <a:bodyPr>
            <a:normAutofit fontScale="90000"/>
          </a:bodyPr>
          <a:lstStyle/>
          <a:p>
            <a:r>
              <a:rPr lang="zh-CN" altLang="en-US" sz="3100" dirty="0">
                <a:solidFill>
                  <a:schemeClr val="tx1">
                    <a:lumMod val="75000"/>
                    <a:lumOff val="25000"/>
                  </a:schemeClr>
                </a:solidFill>
                <a:latin typeface="黑体" panose="02010609060101010101" pitchFamily="49" charset="-122"/>
                <a:ea typeface="黑体" panose="02010609060101010101" pitchFamily="49" charset="-122"/>
                <a:cs typeface="Arial" panose="020B0604020202020204" pitchFamily="34" charset="0"/>
              </a:rPr>
              <a:t>内存管理算法</a:t>
            </a:r>
            <a:r>
              <a:rPr lang="en-US" altLang="zh-CN" sz="3100" dirty="0">
                <a:solidFill>
                  <a:schemeClr val="tx1">
                    <a:lumMod val="75000"/>
                    <a:lumOff val="25000"/>
                  </a:schemeClr>
                </a:solidFill>
                <a:latin typeface="黑体" panose="02010609060101010101" pitchFamily="49" charset="-122"/>
                <a:ea typeface="黑体" panose="02010609060101010101" pitchFamily="49" charset="-122"/>
                <a:cs typeface="Arial" panose="020B0604020202020204" pitchFamily="34" charset="0"/>
              </a:rPr>
              <a:t>-</a:t>
            </a:r>
            <a:r>
              <a:rPr lang="zh-CN" altLang="en-US" sz="3100" dirty="0">
                <a:solidFill>
                  <a:schemeClr val="tx1">
                    <a:lumMod val="75000"/>
                    <a:lumOff val="25000"/>
                  </a:schemeClr>
                </a:solidFill>
                <a:latin typeface="黑体" panose="02010609060101010101" pitchFamily="49" charset="-122"/>
                <a:ea typeface="黑体" panose="02010609060101010101" pitchFamily="49" charset="-122"/>
                <a:cs typeface="Arial" panose="020B0604020202020204" pitchFamily="34" charset="0"/>
              </a:rPr>
              <a:t>内存分配</a:t>
            </a:r>
            <a:endParaRPr lang="en-GB" sz="2700"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2" name="流程图: 过程 1">
            <a:extLst>
              <a:ext uri="{FF2B5EF4-FFF2-40B4-BE49-F238E27FC236}">
                <a16:creationId xmlns:a16="http://schemas.microsoft.com/office/drawing/2014/main" id="{86DB215B-6B2E-4AB1-AE75-1DB55DA9FC61}"/>
              </a:ext>
            </a:extLst>
          </p:cNvPr>
          <p:cNvSpPr/>
          <p:nvPr/>
        </p:nvSpPr>
        <p:spPr>
          <a:xfrm>
            <a:off x="4801354" y="948678"/>
            <a:ext cx="1590393" cy="344032"/>
          </a:xfrm>
          <a:prstGeom prst="flowChartProcess">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100" dirty="0"/>
              <a:t>根据申请内存找到对应</a:t>
            </a:r>
            <a:r>
              <a:rPr lang="en-US" altLang="zh-CN" sz="1100" dirty="0"/>
              <a:t>32</a:t>
            </a:r>
            <a:r>
              <a:rPr lang="zh-CN" altLang="en-US" sz="1100" dirty="0"/>
              <a:t>字节对齐的空闲链</a:t>
            </a:r>
          </a:p>
        </p:txBody>
      </p:sp>
      <p:cxnSp>
        <p:nvCxnSpPr>
          <p:cNvPr id="9" name="直接箭头连接符 8">
            <a:extLst>
              <a:ext uri="{FF2B5EF4-FFF2-40B4-BE49-F238E27FC236}">
                <a16:creationId xmlns:a16="http://schemas.microsoft.com/office/drawing/2014/main" id="{4AFCC304-3498-4CBD-9927-07423C79A35D}"/>
              </a:ext>
            </a:extLst>
          </p:cNvPr>
          <p:cNvCxnSpPr>
            <a:cxnSpLocks/>
            <a:stCxn id="2" idx="2"/>
          </p:cNvCxnSpPr>
          <p:nvPr/>
        </p:nvCxnSpPr>
        <p:spPr>
          <a:xfrm flipH="1">
            <a:off x="5596550" y="1292710"/>
            <a:ext cx="1" cy="4478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菱形 9">
            <a:extLst>
              <a:ext uri="{FF2B5EF4-FFF2-40B4-BE49-F238E27FC236}">
                <a16:creationId xmlns:a16="http://schemas.microsoft.com/office/drawing/2014/main" id="{5D477BCD-4291-4B89-AD13-899CBC08DE6B}"/>
              </a:ext>
            </a:extLst>
          </p:cNvPr>
          <p:cNvSpPr/>
          <p:nvPr/>
        </p:nvSpPr>
        <p:spPr>
          <a:xfrm>
            <a:off x="4863219" y="1740552"/>
            <a:ext cx="1466661" cy="522814"/>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100" dirty="0"/>
              <a:t>链表是否为空</a:t>
            </a:r>
          </a:p>
        </p:txBody>
      </p:sp>
      <p:cxnSp>
        <p:nvCxnSpPr>
          <p:cNvPr id="21" name="直接箭头连接符 20">
            <a:extLst>
              <a:ext uri="{FF2B5EF4-FFF2-40B4-BE49-F238E27FC236}">
                <a16:creationId xmlns:a16="http://schemas.microsoft.com/office/drawing/2014/main" id="{5D31223F-26B9-4C68-A093-20918421C460}"/>
              </a:ext>
            </a:extLst>
          </p:cNvPr>
          <p:cNvCxnSpPr>
            <a:cxnSpLocks/>
            <a:stCxn id="10" idx="2"/>
          </p:cNvCxnSpPr>
          <p:nvPr/>
        </p:nvCxnSpPr>
        <p:spPr>
          <a:xfrm flipH="1">
            <a:off x="5596549" y="2263366"/>
            <a:ext cx="1" cy="4478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文本框 21">
            <a:extLst>
              <a:ext uri="{FF2B5EF4-FFF2-40B4-BE49-F238E27FC236}">
                <a16:creationId xmlns:a16="http://schemas.microsoft.com/office/drawing/2014/main" id="{599DD177-E19F-44A8-881A-66F01B466D58}"/>
              </a:ext>
            </a:extLst>
          </p:cNvPr>
          <p:cNvSpPr txBox="1"/>
          <p:nvPr/>
        </p:nvSpPr>
        <p:spPr>
          <a:xfrm>
            <a:off x="5732532" y="2302621"/>
            <a:ext cx="333746" cy="369332"/>
          </a:xfrm>
          <a:prstGeom prst="rect">
            <a:avLst/>
          </a:prstGeom>
          <a:noFill/>
        </p:spPr>
        <p:txBody>
          <a:bodyPr wrap="none" rtlCol="0">
            <a:spAutoFit/>
          </a:bodyPr>
          <a:lstStyle/>
          <a:p>
            <a:r>
              <a:rPr lang="en-US" altLang="zh-CN" dirty="0"/>
              <a:t>N</a:t>
            </a:r>
            <a:endParaRPr lang="zh-CN" altLang="en-US" dirty="0"/>
          </a:p>
        </p:txBody>
      </p:sp>
      <p:sp>
        <p:nvSpPr>
          <p:cNvPr id="33" name="流程图: 过程 32">
            <a:extLst>
              <a:ext uri="{FF2B5EF4-FFF2-40B4-BE49-F238E27FC236}">
                <a16:creationId xmlns:a16="http://schemas.microsoft.com/office/drawing/2014/main" id="{2B527CD5-52D3-4AF4-A953-0F2605B88D6F}"/>
              </a:ext>
            </a:extLst>
          </p:cNvPr>
          <p:cNvSpPr/>
          <p:nvPr/>
        </p:nvSpPr>
        <p:spPr>
          <a:xfrm>
            <a:off x="6939293" y="3429000"/>
            <a:ext cx="1590393" cy="344032"/>
          </a:xfrm>
          <a:prstGeom prst="flowChartProcess">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100" dirty="0"/>
              <a:t>将该内存从空闲链删除，改变内存状态</a:t>
            </a:r>
          </a:p>
        </p:txBody>
      </p:sp>
      <p:cxnSp>
        <p:nvCxnSpPr>
          <p:cNvPr id="38" name="直接箭头连接符 37">
            <a:extLst>
              <a:ext uri="{FF2B5EF4-FFF2-40B4-BE49-F238E27FC236}">
                <a16:creationId xmlns:a16="http://schemas.microsoft.com/office/drawing/2014/main" id="{868B154D-9793-49B7-847A-5171B51BF908}"/>
              </a:ext>
            </a:extLst>
          </p:cNvPr>
          <p:cNvCxnSpPr>
            <a:stCxn id="10" idx="3"/>
          </p:cNvCxnSpPr>
          <p:nvPr/>
        </p:nvCxnSpPr>
        <p:spPr>
          <a:xfrm>
            <a:off x="6329880" y="2001959"/>
            <a:ext cx="70466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流程图: 过程 41">
            <a:extLst>
              <a:ext uri="{FF2B5EF4-FFF2-40B4-BE49-F238E27FC236}">
                <a16:creationId xmlns:a16="http://schemas.microsoft.com/office/drawing/2014/main" id="{AFC97F55-3D73-43B7-88EC-18B5C59EEC8C}"/>
              </a:ext>
            </a:extLst>
          </p:cNvPr>
          <p:cNvSpPr/>
          <p:nvPr/>
        </p:nvSpPr>
        <p:spPr>
          <a:xfrm>
            <a:off x="7034543" y="1829943"/>
            <a:ext cx="1590393" cy="344032"/>
          </a:xfrm>
          <a:prstGeom prst="flowChartProcess">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100" dirty="0"/>
              <a:t>寻找空闲链</a:t>
            </a:r>
            <a:r>
              <a:rPr lang="en-US" altLang="zh-CN" sz="1100" dirty="0" err="1">
                <a:solidFill>
                  <a:srgbClr val="FF0000"/>
                </a:solidFill>
              </a:rPr>
              <a:t>pNextList</a:t>
            </a:r>
            <a:r>
              <a:rPr lang="zh-CN" altLang="en-US" sz="1100" dirty="0"/>
              <a:t>指向的空闲链</a:t>
            </a:r>
          </a:p>
        </p:txBody>
      </p:sp>
      <p:cxnSp>
        <p:nvCxnSpPr>
          <p:cNvPr id="43" name="连接符: 肘形 42">
            <a:extLst>
              <a:ext uri="{FF2B5EF4-FFF2-40B4-BE49-F238E27FC236}">
                <a16:creationId xmlns:a16="http://schemas.microsoft.com/office/drawing/2014/main" id="{4AB249F3-342E-4226-A9CE-44320AB20958}"/>
              </a:ext>
            </a:extLst>
          </p:cNvPr>
          <p:cNvCxnSpPr>
            <a:cxnSpLocks/>
            <a:stCxn id="42" idx="3"/>
          </p:cNvCxnSpPr>
          <p:nvPr/>
        </p:nvCxnSpPr>
        <p:spPr>
          <a:xfrm flipH="1" flipV="1">
            <a:off x="5596551" y="1478261"/>
            <a:ext cx="3028385" cy="523698"/>
          </a:xfrm>
          <a:prstGeom prst="bentConnector3">
            <a:avLst>
              <a:gd name="adj1" fmla="val -7549"/>
            </a:avLst>
          </a:prstGeom>
          <a:ln>
            <a:tailEnd type="triangle"/>
          </a:ln>
        </p:spPr>
        <p:style>
          <a:lnRef idx="1">
            <a:schemeClr val="accent1"/>
          </a:lnRef>
          <a:fillRef idx="0">
            <a:schemeClr val="accent1"/>
          </a:fillRef>
          <a:effectRef idx="0">
            <a:schemeClr val="accent1"/>
          </a:effectRef>
          <a:fontRef idx="minor">
            <a:schemeClr val="tx1"/>
          </a:fontRef>
        </p:style>
      </p:cxnSp>
      <p:sp>
        <p:nvSpPr>
          <p:cNvPr id="47" name="菱形 46">
            <a:extLst>
              <a:ext uri="{FF2B5EF4-FFF2-40B4-BE49-F238E27FC236}">
                <a16:creationId xmlns:a16="http://schemas.microsoft.com/office/drawing/2014/main" id="{9CE1829C-BED0-4172-8B62-A8BF02C39699}"/>
              </a:ext>
            </a:extLst>
          </p:cNvPr>
          <p:cNvSpPr/>
          <p:nvPr/>
        </p:nvSpPr>
        <p:spPr>
          <a:xfrm>
            <a:off x="4863218" y="2712351"/>
            <a:ext cx="1466661" cy="522814"/>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800" dirty="0" err="1"/>
              <a:t>m.size-u.size</a:t>
            </a:r>
            <a:r>
              <a:rPr lang="en-US" altLang="zh-CN" sz="800" dirty="0"/>
              <a:t>&lt;=size</a:t>
            </a:r>
            <a:endParaRPr lang="zh-CN" altLang="en-US" sz="800" dirty="0"/>
          </a:p>
        </p:txBody>
      </p:sp>
      <p:cxnSp>
        <p:nvCxnSpPr>
          <p:cNvPr id="49" name="连接符: 肘形 48">
            <a:extLst>
              <a:ext uri="{FF2B5EF4-FFF2-40B4-BE49-F238E27FC236}">
                <a16:creationId xmlns:a16="http://schemas.microsoft.com/office/drawing/2014/main" id="{5173E82B-1EDB-48D6-8AE0-F7898444C2F4}"/>
              </a:ext>
            </a:extLst>
          </p:cNvPr>
          <p:cNvCxnSpPr>
            <a:cxnSpLocks/>
            <a:stCxn id="47" idx="3"/>
            <a:endCxn id="33" idx="0"/>
          </p:cNvCxnSpPr>
          <p:nvPr/>
        </p:nvCxnSpPr>
        <p:spPr>
          <a:xfrm>
            <a:off x="6329879" y="2973758"/>
            <a:ext cx="1404611" cy="455242"/>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52" name="文本框 51">
            <a:extLst>
              <a:ext uri="{FF2B5EF4-FFF2-40B4-BE49-F238E27FC236}">
                <a16:creationId xmlns:a16="http://schemas.microsoft.com/office/drawing/2014/main" id="{4B07605D-CEDF-4BFA-873F-40764C83AF04}"/>
              </a:ext>
            </a:extLst>
          </p:cNvPr>
          <p:cNvSpPr txBox="1"/>
          <p:nvPr/>
        </p:nvSpPr>
        <p:spPr>
          <a:xfrm>
            <a:off x="6766333" y="2580117"/>
            <a:ext cx="296876" cy="369332"/>
          </a:xfrm>
          <a:prstGeom prst="rect">
            <a:avLst/>
          </a:prstGeom>
          <a:noFill/>
        </p:spPr>
        <p:txBody>
          <a:bodyPr wrap="none" rtlCol="0">
            <a:spAutoFit/>
          </a:bodyPr>
          <a:lstStyle/>
          <a:p>
            <a:r>
              <a:rPr lang="en-US" altLang="zh-CN" dirty="0"/>
              <a:t>Y</a:t>
            </a:r>
            <a:endParaRPr lang="zh-CN" altLang="en-US" dirty="0"/>
          </a:p>
        </p:txBody>
      </p:sp>
      <p:cxnSp>
        <p:nvCxnSpPr>
          <p:cNvPr id="53" name="直接箭头连接符 52">
            <a:extLst>
              <a:ext uri="{FF2B5EF4-FFF2-40B4-BE49-F238E27FC236}">
                <a16:creationId xmlns:a16="http://schemas.microsoft.com/office/drawing/2014/main" id="{122AEA7F-2D9A-4879-8BF7-6D9EF9FC4003}"/>
              </a:ext>
            </a:extLst>
          </p:cNvPr>
          <p:cNvCxnSpPr>
            <a:stCxn id="47" idx="2"/>
          </p:cNvCxnSpPr>
          <p:nvPr/>
        </p:nvCxnSpPr>
        <p:spPr>
          <a:xfrm>
            <a:off x="5596549" y="3235165"/>
            <a:ext cx="2" cy="3658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6" name="流程图: 过程 55">
            <a:extLst>
              <a:ext uri="{FF2B5EF4-FFF2-40B4-BE49-F238E27FC236}">
                <a16:creationId xmlns:a16="http://schemas.microsoft.com/office/drawing/2014/main" id="{6F2B5968-C6A6-44D3-9FD7-7FF88E343A4E}"/>
              </a:ext>
            </a:extLst>
          </p:cNvPr>
          <p:cNvSpPr/>
          <p:nvPr/>
        </p:nvSpPr>
        <p:spPr>
          <a:xfrm>
            <a:off x="4802112" y="3613150"/>
            <a:ext cx="1590393" cy="344032"/>
          </a:xfrm>
          <a:prstGeom prst="flowChartProcess">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100" dirty="0"/>
              <a:t>将此内存分割</a:t>
            </a:r>
          </a:p>
        </p:txBody>
      </p:sp>
      <p:sp>
        <p:nvSpPr>
          <p:cNvPr id="60" name="文本框 59">
            <a:extLst>
              <a:ext uri="{FF2B5EF4-FFF2-40B4-BE49-F238E27FC236}">
                <a16:creationId xmlns:a16="http://schemas.microsoft.com/office/drawing/2014/main" id="{9ABFB975-600C-4580-B579-477740220B66}"/>
              </a:ext>
            </a:extLst>
          </p:cNvPr>
          <p:cNvSpPr txBox="1"/>
          <p:nvPr/>
        </p:nvSpPr>
        <p:spPr>
          <a:xfrm>
            <a:off x="5732532" y="3207213"/>
            <a:ext cx="247650" cy="369332"/>
          </a:xfrm>
          <a:prstGeom prst="rect">
            <a:avLst/>
          </a:prstGeom>
          <a:noFill/>
        </p:spPr>
        <p:txBody>
          <a:bodyPr wrap="square">
            <a:spAutoFit/>
          </a:bodyPr>
          <a:lstStyle/>
          <a:p>
            <a:r>
              <a:rPr lang="en-US" altLang="zh-CN" dirty="0"/>
              <a:t>N</a:t>
            </a:r>
            <a:endParaRPr lang="zh-CN" altLang="en-US" dirty="0"/>
          </a:p>
        </p:txBody>
      </p:sp>
      <p:sp>
        <p:nvSpPr>
          <p:cNvPr id="62" name="流程图: 过程 61">
            <a:extLst>
              <a:ext uri="{FF2B5EF4-FFF2-40B4-BE49-F238E27FC236}">
                <a16:creationId xmlns:a16="http://schemas.microsoft.com/office/drawing/2014/main" id="{4D02D96C-80BA-47B2-A6C8-BFD343EF395F}"/>
              </a:ext>
            </a:extLst>
          </p:cNvPr>
          <p:cNvSpPr/>
          <p:nvPr/>
        </p:nvSpPr>
        <p:spPr>
          <a:xfrm>
            <a:off x="4802112" y="4326934"/>
            <a:ext cx="1590393" cy="344032"/>
          </a:xfrm>
          <a:prstGeom prst="flowChartProcess">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100" dirty="0"/>
              <a:t>剩余</a:t>
            </a:r>
            <a:r>
              <a:rPr lang="en-US" altLang="zh-CN" sz="1100" dirty="0" err="1"/>
              <a:t>m.size-u.size</a:t>
            </a:r>
            <a:r>
              <a:rPr lang="zh-CN" altLang="en-US" sz="1100" dirty="0"/>
              <a:t>挂回对应空闲链</a:t>
            </a:r>
          </a:p>
        </p:txBody>
      </p:sp>
      <p:cxnSp>
        <p:nvCxnSpPr>
          <p:cNvPr id="63" name="直接箭头连接符 62">
            <a:extLst>
              <a:ext uri="{FF2B5EF4-FFF2-40B4-BE49-F238E27FC236}">
                <a16:creationId xmlns:a16="http://schemas.microsoft.com/office/drawing/2014/main" id="{84596E4F-4423-452C-9BE6-AC045C0E072D}"/>
              </a:ext>
            </a:extLst>
          </p:cNvPr>
          <p:cNvCxnSpPr>
            <a:stCxn id="56" idx="2"/>
            <a:endCxn id="62" idx="0"/>
          </p:cNvCxnSpPr>
          <p:nvPr/>
        </p:nvCxnSpPr>
        <p:spPr>
          <a:xfrm>
            <a:off x="5597309" y="3957182"/>
            <a:ext cx="0" cy="3697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6" name="直接箭头连接符 65">
            <a:extLst>
              <a:ext uri="{FF2B5EF4-FFF2-40B4-BE49-F238E27FC236}">
                <a16:creationId xmlns:a16="http://schemas.microsoft.com/office/drawing/2014/main" id="{D8565D82-B762-4059-8100-4EA3A8BC4936}"/>
              </a:ext>
            </a:extLst>
          </p:cNvPr>
          <p:cNvCxnSpPr/>
          <p:nvPr/>
        </p:nvCxnSpPr>
        <p:spPr>
          <a:xfrm>
            <a:off x="5597309" y="4670966"/>
            <a:ext cx="1" cy="3779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7" name="流程图: 过程 66">
            <a:extLst>
              <a:ext uri="{FF2B5EF4-FFF2-40B4-BE49-F238E27FC236}">
                <a16:creationId xmlns:a16="http://schemas.microsoft.com/office/drawing/2014/main" id="{C1529B33-ED19-4285-9A8F-F696F6C7D59F}"/>
              </a:ext>
            </a:extLst>
          </p:cNvPr>
          <p:cNvSpPr/>
          <p:nvPr/>
        </p:nvSpPr>
        <p:spPr>
          <a:xfrm>
            <a:off x="4801351" y="5078062"/>
            <a:ext cx="1590393" cy="344032"/>
          </a:xfrm>
          <a:prstGeom prst="flowChartProcess">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100" dirty="0" err="1"/>
              <a:t>u.size</a:t>
            </a:r>
            <a:r>
              <a:rPr lang="zh-CN" altLang="en-US" sz="1100" dirty="0"/>
              <a:t>大小内存分配给客户</a:t>
            </a:r>
          </a:p>
        </p:txBody>
      </p:sp>
      <p:cxnSp>
        <p:nvCxnSpPr>
          <p:cNvPr id="68" name="直接箭头连接符 67">
            <a:extLst>
              <a:ext uri="{FF2B5EF4-FFF2-40B4-BE49-F238E27FC236}">
                <a16:creationId xmlns:a16="http://schemas.microsoft.com/office/drawing/2014/main" id="{B462EF64-2AFD-491F-A037-F5B0679A13EA}"/>
              </a:ext>
            </a:extLst>
          </p:cNvPr>
          <p:cNvCxnSpPr/>
          <p:nvPr/>
        </p:nvCxnSpPr>
        <p:spPr>
          <a:xfrm>
            <a:off x="5597310" y="5447303"/>
            <a:ext cx="1" cy="3779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650" name="流程图: 可选过程 27649">
            <a:extLst>
              <a:ext uri="{FF2B5EF4-FFF2-40B4-BE49-F238E27FC236}">
                <a16:creationId xmlns:a16="http://schemas.microsoft.com/office/drawing/2014/main" id="{9335B691-871C-4F84-B719-272545855F7B}"/>
              </a:ext>
            </a:extLst>
          </p:cNvPr>
          <p:cNvSpPr/>
          <p:nvPr/>
        </p:nvSpPr>
        <p:spPr>
          <a:xfrm>
            <a:off x="5333027" y="5846537"/>
            <a:ext cx="528568" cy="209550"/>
          </a:xfrm>
          <a:prstGeom prst="flowChartAlternateProcess">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100" dirty="0"/>
              <a:t>返回</a:t>
            </a:r>
          </a:p>
        </p:txBody>
      </p:sp>
      <p:cxnSp>
        <p:nvCxnSpPr>
          <p:cNvPr id="27654" name="连接符: 肘形 27653">
            <a:extLst>
              <a:ext uri="{FF2B5EF4-FFF2-40B4-BE49-F238E27FC236}">
                <a16:creationId xmlns:a16="http://schemas.microsoft.com/office/drawing/2014/main" id="{9F0DC7D6-66F3-47A4-8E7B-EE35EF7A561B}"/>
              </a:ext>
            </a:extLst>
          </p:cNvPr>
          <p:cNvCxnSpPr>
            <a:stCxn id="33" idx="2"/>
          </p:cNvCxnSpPr>
          <p:nvPr/>
        </p:nvCxnSpPr>
        <p:spPr>
          <a:xfrm rot="5400000">
            <a:off x="6148874" y="3282574"/>
            <a:ext cx="1095159" cy="207607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76" name="文本框 75">
            <a:extLst>
              <a:ext uri="{FF2B5EF4-FFF2-40B4-BE49-F238E27FC236}">
                <a16:creationId xmlns:a16="http://schemas.microsoft.com/office/drawing/2014/main" id="{336FE26D-C905-42BA-8D9F-F8E295616815}"/>
              </a:ext>
            </a:extLst>
          </p:cNvPr>
          <p:cNvSpPr txBox="1"/>
          <p:nvPr/>
        </p:nvSpPr>
        <p:spPr>
          <a:xfrm>
            <a:off x="990600" y="1401209"/>
            <a:ext cx="2636520" cy="1477328"/>
          </a:xfrm>
          <a:prstGeom prst="rect">
            <a:avLst/>
          </a:prstGeom>
          <a:noFill/>
        </p:spPr>
        <p:txBody>
          <a:bodyPr wrap="square">
            <a:spAutoFit/>
          </a:bodyPr>
          <a:lstStyle/>
          <a:p>
            <a:r>
              <a:rPr lang="en-US" altLang="zh-CN" sz="1800" dirty="0" err="1"/>
              <a:t>m.Size</a:t>
            </a:r>
            <a:r>
              <a:rPr lang="en-US" altLang="zh-CN" sz="1800" dirty="0"/>
              <a:t>:</a:t>
            </a:r>
            <a:r>
              <a:rPr lang="zh-CN" altLang="en-US" sz="1800" dirty="0"/>
              <a:t>空闲链大小</a:t>
            </a:r>
            <a:endParaRPr lang="en-US" altLang="zh-CN" sz="1800" dirty="0"/>
          </a:p>
          <a:p>
            <a:r>
              <a:rPr lang="en-US" altLang="zh-CN" sz="1800" dirty="0"/>
              <a:t>u.size:32</a:t>
            </a:r>
            <a:r>
              <a:rPr lang="zh-CN" altLang="en-US" sz="1800" dirty="0"/>
              <a:t>字节对其后用户申请内存</a:t>
            </a:r>
            <a:endParaRPr lang="en-US" altLang="zh-CN" sz="1800" dirty="0"/>
          </a:p>
          <a:p>
            <a:r>
              <a:rPr lang="en-US" altLang="zh-CN" dirty="0"/>
              <a:t>Size:</a:t>
            </a:r>
            <a:r>
              <a:rPr lang="zh-CN" altLang="en-US" dirty="0"/>
              <a:t>最小不可分割的内存大小</a:t>
            </a:r>
          </a:p>
        </p:txBody>
      </p:sp>
      <p:sp>
        <p:nvSpPr>
          <p:cNvPr id="79" name="文本框 78">
            <a:extLst>
              <a:ext uri="{FF2B5EF4-FFF2-40B4-BE49-F238E27FC236}">
                <a16:creationId xmlns:a16="http://schemas.microsoft.com/office/drawing/2014/main" id="{0BE38C7A-FF75-4170-887E-C7D72E934FAE}"/>
              </a:ext>
            </a:extLst>
          </p:cNvPr>
          <p:cNvSpPr txBox="1"/>
          <p:nvPr/>
        </p:nvSpPr>
        <p:spPr>
          <a:xfrm>
            <a:off x="6475544" y="1709811"/>
            <a:ext cx="296876" cy="369332"/>
          </a:xfrm>
          <a:prstGeom prst="rect">
            <a:avLst/>
          </a:prstGeom>
          <a:noFill/>
        </p:spPr>
        <p:txBody>
          <a:bodyPr wrap="none" rtlCol="0">
            <a:spAutoFit/>
          </a:bodyPr>
          <a:lstStyle/>
          <a:p>
            <a:r>
              <a:rPr lang="en-US" altLang="zh-CN" dirty="0"/>
              <a:t>Y</a:t>
            </a:r>
            <a:endParaRPr lang="zh-CN" altLang="en-US" dirty="0"/>
          </a:p>
        </p:txBody>
      </p:sp>
    </p:spTree>
    <p:extLst>
      <p:ext uri="{BB962C8B-B14F-4D97-AF65-F5344CB8AC3E}">
        <p14:creationId xmlns:p14="http://schemas.microsoft.com/office/powerpoint/2010/main" val="2769092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85A64B7E-7A3F-4C83-A129-F8B124082610}"/>
              </a:ext>
            </a:extLst>
          </p:cNvPr>
          <p:cNvSpPr>
            <a:spLocks noGrp="1"/>
          </p:cNvSpPr>
          <p:nvPr>
            <p:ph type="title"/>
          </p:nvPr>
        </p:nvSpPr>
        <p:spPr>
          <a:xfrm>
            <a:off x="436056" y="500836"/>
            <a:ext cx="11062648" cy="447842"/>
          </a:xfrm>
        </p:spPr>
        <p:txBody>
          <a:bodyPr>
            <a:normAutofit fontScale="90000"/>
          </a:bodyPr>
          <a:lstStyle/>
          <a:p>
            <a:pPr algn="l" latinLnBrk="1"/>
            <a:r>
              <a:rPr lang="zh-CN" altLang="en-US" sz="2800" b="1" dirty="0">
                <a:ln w="12700">
                  <a:noFill/>
                  <a:prstDash val="solid"/>
                </a:ln>
                <a:latin typeface="黑体" panose="02010609060101010101" pitchFamily="49" charset="-122"/>
                <a:ea typeface="黑体" panose="02010609060101010101" pitchFamily="49" charset="-122"/>
                <a:cs typeface="Arial" panose="020B0604020202020204" pitchFamily="34" charset="0"/>
              </a:rPr>
              <a:t>静态内存分配</a:t>
            </a:r>
            <a:endParaRPr lang="en-US" altLang="zh-CN" sz="2800" b="1" dirty="0">
              <a:ln w="12700">
                <a:noFill/>
                <a:prstDash val="solid"/>
              </a:ln>
              <a:latin typeface="黑体" panose="02010609060101010101" pitchFamily="49" charset="-122"/>
              <a:ea typeface="黑体" panose="02010609060101010101" pitchFamily="49" charset="-122"/>
              <a:cs typeface="Arial" panose="020B0604020202020204" pitchFamily="34" charset="0"/>
            </a:endParaRPr>
          </a:p>
        </p:txBody>
      </p:sp>
      <p:sp>
        <p:nvSpPr>
          <p:cNvPr id="2" name="文本框 1">
            <a:extLst>
              <a:ext uri="{FF2B5EF4-FFF2-40B4-BE49-F238E27FC236}">
                <a16:creationId xmlns:a16="http://schemas.microsoft.com/office/drawing/2014/main" id="{0CACCE15-21EA-B4E3-FCE7-90792E1B2BB9}"/>
              </a:ext>
            </a:extLst>
          </p:cNvPr>
          <p:cNvSpPr txBox="1"/>
          <p:nvPr/>
        </p:nvSpPr>
        <p:spPr>
          <a:xfrm>
            <a:off x="1826177" y="1634552"/>
            <a:ext cx="8539646" cy="4062651"/>
          </a:xfrm>
          <a:prstGeom prst="rect">
            <a:avLst/>
          </a:prstGeom>
          <a:noFill/>
        </p:spPr>
        <p:txBody>
          <a:bodyPr wrap="square" rtlCol="0">
            <a:spAutoFit/>
          </a:bodyPr>
          <a:lstStyle/>
          <a:p>
            <a:r>
              <a:rPr lang="zh-CN" altLang="en-US" sz="2400" dirty="0"/>
              <a:t>我们需要定义一个</a:t>
            </a:r>
            <a:r>
              <a:rPr lang="en-US" altLang="zh-CN" sz="2400" dirty="0"/>
              <a:t>float</a:t>
            </a:r>
            <a:r>
              <a:rPr lang="zh-CN" altLang="en-US" sz="2400" dirty="0"/>
              <a:t>型数组</a:t>
            </a:r>
            <a:r>
              <a:rPr lang="en-US" altLang="zh-CN" sz="2400" dirty="0" err="1"/>
              <a:t>floatarr</a:t>
            </a:r>
            <a:r>
              <a:rPr lang="en-US" altLang="zh-CN" sz="2400" dirty="0"/>
              <a:t>[],</a:t>
            </a:r>
            <a:r>
              <a:rPr lang="zh-CN" altLang="en-US" sz="2400" dirty="0"/>
              <a:t>但是在使用数组时，总有一个问题困扰着我们：数组应该多大？</a:t>
            </a:r>
            <a:endParaRPr lang="en-US" altLang="zh-CN" sz="2400" dirty="0"/>
          </a:p>
          <a:p>
            <a:r>
              <a:rPr lang="zh-CN" altLang="en-US" sz="2400" dirty="0"/>
              <a:t>在很多情况下很难确定要使用多大的数组，可能为了避免发生错误，需要把数组定义的足够大。即使知道要利用的空间大小，但是如果因为某种特殊原因，对空间的利用有增加或者减少，那么此时又必须重新去修改程序，扩大数组的存储范围。这种分配固定大小的内存分配方法</a:t>
            </a:r>
            <a:r>
              <a:rPr lang="zh-CN" altLang="en-US" sz="2400" dirty="0">
                <a:solidFill>
                  <a:srgbClr val="FF0000"/>
                </a:solidFill>
              </a:rPr>
              <a:t>称为静态内存分配，</a:t>
            </a:r>
            <a:r>
              <a:rPr lang="zh-CN" altLang="en-US" sz="2400" dirty="0"/>
              <a:t>这种方法存在比较严重的缺陷，即在大多数情况下会浪费大量内存，而在少数情况下，当定义的数组不够大时，可能引起下标越界错误，甚至导致严重后果</a:t>
            </a:r>
            <a:r>
              <a:rPr lang="zh-CN" altLang="en-US" sz="2400" dirty="0">
                <a:solidFill>
                  <a:srgbClr val="FF0000"/>
                </a:solidFill>
              </a:rPr>
              <a:t>。</a:t>
            </a:r>
            <a:endParaRPr lang="en-US" altLang="zh-CN" sz="2400" dirty="0">
              <a:solidFill>
                <a:srgbClr val="FF0000"/>
              </a:solidFill>
            </a:endParaRPr>
          </a:p>
          <a:p>
            <a:endParaRPr lang="zh-CN" altLang="en-US" dirty="0"/>
          </a:p>
        </p:txBody>
      </p:sp>
    </p:spTree>
    <p:extLst>
      <p:ext uri="{BB962C8B-B14F-4D97-AF65-F5344CB8AC3E}">
        <p14:creationId xmlns:p14="http://schemas.microsoft.com/office/powerpoint/2010/main" val="17938327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85A64B7E-7A3F-4C83-A129-F8B124082610}"/>
              </a:ext>
            </a:extLst>
          </p:cNvPr>
          <p:cNvSpPr>
            <a:spLocks noGrp="1"/>
          </p:cNvSpPr>
          <p:nvPr>
            <p:ph type="title"/>
          </p:nvPr>
        </p:nvSpPr>
        <p:spPr>
          <a:xfrm>
            <a:off x="436056" y="500836"/>
            <a:ext cx="11062648" cy="447842"/>
          </a:xfrm>
        </p:spPr>
        <p:txBody>
          <a:bodyPr>
            <a:normAutofit fontScale="90000"/>
          </a:bodyPr>
          <a:lstStyle/>
          <a:p>
            <a:r>
              <a:rPr lang="zh-CN" altLang="en-US" sz="3100" dirty="0">
                <a:solidFill>
                  <a:schemeClr val="tx1">
                    <a:lumMod val="75000"/>
                    <a:lumOff val="25000"/>
                  </a:schemeClr>
                </a:solidFill>
                <a:latin typeface="黑体" panose="02010609060101010101" pitchFamily="49" charset="-122"/>
                <a:ea typeface="黑体" panose="02010609060101010101" pitchFamily="49" charset="-122"/>
                <a:cs typeface="Arial" panose="020B0604020202020204" pitchFamily="34" charset="0"/>
              </a:rPr>
              <a:t>内存管理算法</a:t>
            </a:r>
            <a:r>
              <a:rPr lang="en-US" altLang="zh-CN" sz="3100" dirty="0">
                <a:solidFill>
                  <a:schemeClr val="tx1">
                    <a:lumMod val="75000"/>
                    <a:lumOff val="25000"/>
                  </a:schemeClr>
                </a:solidFill>
                <a:latin typeface="黑体" panose="02010609060101010101" pitchFamily="49" charset="-122"/>
                <a:ea typeface="黑体" panose="02010609060101010101" pitchFamily="49" charset="-122"/>
                <a:cs typeface="Arial" panose="020B0604020202020204" pitchFamily="34" charset="0"/>
              </a:rPr>
              <a:t>-</a:t>
            </a:r>
            <a:r>
              <a:rPr lang="zh-CN" altLang="en-US" sz="3100" dirty="0">
                <a:solidFill>
                  <a:schemeClr val="tx1">
                    <a:lumMod val="75000"/>
                    <a:lumOff val="25000"/>
                  </a:schemeClr>
                </a:solidFill>
                <a:latin typeface="黑体" panose="02010609060101010101" pitchFamily="49" charset="-122"/>
                <a:ea typeface="黑体" panose="02010609060101010101" pitchFamily="49" charset="-122"/>
                <a:cs typeface="Arial" panose="020B0604020202020204" pitchFamily="34" charset="0"/>
              </a:rPr>
              <a:t>回收内存</a:t>
            </a:r>
            <a:endParaRPr lang="en-GB" sz="2700"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3" name="文本框 2">
            <a:extLst>
              <a:ext uri="{FF2B5EF4-FFF2-40B4-BE49-F238E27FC236}">
                <a16:creationId xmlns:a16="http://schemas.microsoft.com/office/drawing/2014/main" id="{8972A20F-34A3-4246-AD8B-841B8677EBF5}"/>
              </a:ext>
            </a:extLst>
          </p:cNvPr>
          <p:cNvSpPr txBox="1"/>
          <p:nvPr/>
        </p:nvSpPr>
        <p:spPr>
          <a:xfrm>
            <a:off x="436056" y="1231271"/>
            <a:ext cx="10681599" cy="646331"/>
          </a:xfrm>
          <a:prstGeom prst="rect">
            <a:avLst/>
          </a:prstGeom>
          <a:noFill/>
        </p:spPr>
        <p:txBody>
          <a:bodyPr wrap="square" rtlCol="0">
            <a:spAutoFit/>
          </a:bodyPr>
          <a:lstStyle/>
          <a:p>
            <a:r>
              <a:rPr lang="zh-CN" altLang="en-US" dirty="0"/>
              <a:t>当线程运行完毕释放内存时，系统根据回收区的首址，从空闲链表中找到相应插入点，此时可能出现以下四种情况之一</a:t>
            </a:r>
          </a:p>
        </p:txBody>
      </p:sp>
      <p:sp>
        <p:nvSpPr>
          <p:cNvPr id="4" name="文本框 3">
            <a:extLst>
              <a:ext uri="{FF2B5EF4-FFF2-40B4-BE49-F238E27FC236}">
                <a16:creationId xmlns:a16="http://schemas.microsoft.com/office/drawing/2014/main" id="{EF20B376-97D9-4CE1-A308-0124A71F02C8}"/>
              </a:ext>
            </a:extLst>
          </p:cNvPr>
          <p:cNvSpPr txBox="1"/>
          <p:nvPr/>
        </p:nvSpPr>
        <p:spPr>
          <a:xfrm>
            <a:off x="534154" y="2055137"/>
            <a:ext cx="3367890" cy="2031325"/>
          </a:xfrm>
          <a:prstGeom prst="rect">
            <a:avLst/>
          </a:prstGeom>
          <a:noFill/>
        </p:spPr>
        <p:txBody>
          <a:bodyPr wrap="square" rtlCol="0">
            <a:spAutoFit/>
          </a:bodyPr>
          <a:lstStyle/>
          <a:p>
            <a:r>
              <a:rPr lang="zh-CN" altLang="en-US" dirty="0"/>
              <a:t>（</a:t>
            </a:r>
            <a:r>
              <a:rPr lang="en-US" altLang="zh-CN" dirty="0"/>
              <a:t>1</a:t>
            </a:r>
            <a:r>
              <a:rPr lang="zh-CN" altLang="en-US" dirty="0"/>
              <a:t>）回收区与插入点的前一个空闲分区</a:t>
            </a:r>
            <a:r>
              <a:rPr lang="en-US" altLang="zh-CN" dirty="0"/>
              <a:t>F1</a:t>
            </a:r>
            <a:r>
              <a:rPr lang="zh-CN" altLang="en-US" dirty="0"/>
              <a:t>相邻，此时应将回收区于插入点的前一分区合并，先将</a:t>
            </a:r>
            <a:r>
              <a:rPr lang="en-US" altLang="zh-CN" dirty="0"/>
              <a:t>F1</a:t>
            </a:r>
            <a:r>
              <a:rPr lang="zh-CN" altLang="en-US" dirty="0"/>
              <a:t>从对应的空闲链上取下，再将内存合并，修改</a:t>
            </a:r>
            <a:r>
              <a:rPr lang="en-US" altLang="zh-CN" dirty="0"/>
              <a:t>F1</a:t>
            </a:r>
            <a:r>
              <a:rPr lang="zh-CN" altLang="en-US" dirty="0"/>
              <a:t>分区大小为合并后大小，再挂回到合并后大小的空闲链上</a:t>
            </a:r>
          </a:p>
        </p:txBody>
      </p:sp>
      <p:graphicFrame>
        <p:nvGraphicFramePr>
          <p:cNvPr id="5" name="表格 4">
            <a:extLst>
              <a:ext uri="{FF2B5EF4-FFF2-40B4-BE49-F238E27FC236}">
                <a16:creationId xmlns:a16="http://schemas.microsoft.com/office/drawing/2014/main" id="{8736C2A5-B6C5-45FE-80EE-8376C4538E7D}"/>
              </a:ext>
            </a:extLst>
          </p:cNvPr>
          <p:cNvGraphicFramePr>
            <a:graphicFrameLocks noGrp="1"/>
          </p:cNvGraphicFramePr>
          <p:nvPr/>
        </p:nvGraphicFramePr>
        <p:xfrm>
          <a:off x="1107540" y="4263997"/>
          <a:ext cx="1581339" cy="1892295"/>
        </p:xfrm>
        <a:graphic>
          <a:graphicData uri="http://schemas.openxmlformats.org/drawingml/2006/table">
            <a:tbl>
              <a:tblPr>
                <a:tableStyleId>{5C22544A-7EE6-4342-B048-85BDC9FD1C3A}</a:tableStyleId>
              </a:tblPr>
              <a:tblGrid>
                <a:gridCol w="1581339">
                  <a:extLst>
                    <a:ext uri="{9D8B030D-6E8A-4147-A177-3AD203B41FA5}">
                      <a16:colId xmlns:a16="http://schemas.microsoft.com/office/drawing/2014/main" val="1946471514"/>
                    </a:ext>
                  </a:extLst>
                </a:gridCol>
              </a:tblGrid>
              <a:tr h="378459">
                <a:tc>
                  <a:txBody>
                    <a:bodyPr/>
                    <a:lstStyle/>
                    <a:p>
                      <a:pPr algn="ctr" fontAlgn="ctr"/>
                      <a:r>
                        <a:rPr lang="en-US" altLang="zh-CN" sz="1100" b="0" i="0" u="none" strike="noStrike" dirty="0">
                          <a:solidFill>
                            <a:srgbClr val="000000"/>
                          </a:solidFill>
                          <a:effectLst/>
                          <a:latin typeface="等线" panose="02010600030101010101" pitchFamily="2" charset="-122"/>
                          <a:ea typeface="等线" panose="02010600030101010101" pitchFamily="2" charset="-122"/>
                        </a:rPr>
                        <a:t>…</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1774127808"/>
                  </a:ext>
                </a:extLst>
              </a:tr>
              <a:tr h="378459">
                <a:tc>
                  <a:txBody>
                    <a:bodyPr/>
                    <a:lstStyle/>
                    <a:p>
                      <a:pPr algn="ctr" fontAlgn="ctr"/>
                      <a:r>
                        <a:rPr lang="en-US" altLang="zh-CN" sz="1100" b="0" i="0" u="none" strike="noStrike" dirty="0">
                          <a:solidFill>
                            <a:srgbClr val="000000"/>
                          </a:solidFill>
                          <a:effectLst/>
                          <a:latin typeface="等线" panose="02010600030101010101" pitchFamily="2" charset="-122"/>
                          <a:ea typeface="等线" panose="02010600030101010101" pitchFamily="2" charset="-122"/>
                        </a:rPr>
                        <a:t>F1</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3697359958"/>
                  </a:ext>
                </a:extLst>
              </a:tr>
              <a:tr h="378459">
                <a:tc>
                  <a:txBody>
                    <a:bodyPr/>
                    <a:lstStyle/>
                    <a:p>
                      <a:pPr algn="ctr" fontAlgn="ctr"/>
                      <a:r>
                        <a:rPr lang="zh-CN" altLang="en-US" sz="1100" b="0" i="0" u="none" strike="noStrike" dirty="0">
                          <a:solidFill>
                            <a:srgbClr val="000000"/>
                          </a:solidFill>
                          <a:effectLst/>
                          <a:latin typeface="等线" panose="02010600030101010101" pitchFamily="2" charset="-122"/>
                          <a:ea typeface="+mn-ea"/>
                        </a:rPr>
                        <a:t>回收区</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1121277461"/>
                  </a:ext>
                </a:extLst>
              </a:tr>
              <a:tr h="378459">
                <a:tc>
                  <a:txBody>
                    <a:bodyPr/>
                    <a:lstStyle/>
                    <a:p>
                      <a:pPr algn="ctr" fontAlgn="ctr"/>
                      <a:r>
                        <a:rPr lang="zh-CN" altLang="en-US" sz="1100" b="0" i="0" u="none" strike="noStrike" dirty="0">
                          <a:solidFill>
                            <a:srgbClr val="000000"/>
                          </a:solidFill>
                          <a:effectLst/>
                          <a:latin typeface="等线" panose="02010600030101010101" pitchFamily="2" charset="-122"/>
                          <a:ea typeface="等线" panose="02010600030101010101" pitchFamily="2" charset="-122"/>
                        </a:rPr>
                        <a:t>用户使用中</a:t>
                      </a:r>
                    </a:p>
                  </a:txBody>
                  <a:tcPr marL="9525" marR="9525" marT="9525" marB="0" anchor="ctr">
                    <a:solidFill>
                      <a:schemeClr val="bg2">
                        <a:lumMod val="50000"/>
                      </a:schemeClr>
                    </a:solidFill>
                  </a:tcPr>
                </a:tc>
                <a:extLst>
                  <a:ext uri="{0D108BD9-81ED-4DB2-BD59-A6C34878D82A}">
                    <a16:rowId xmlns:a16="http://schemas.microsoft.com/office/drawing/2014/main" val="2143193394"/>
                  </a:ext>
                </a:extLst>
              </a:tr>
              <a:tr h="378459">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100" b="0" i="0" u="none" strike="noStrike" dirty="0">
                          <a:solidFill>
                            <a:srgbClr val="000000"/>
                          </a:solidFill>
                          <a:effectLst/>
                          <a:latin typeface="等线" panose="02010600030101010101" pitchFamily="2" charset="-122"/>
                          <a:ea typeface="+mn-ea"/>
                        </a:rPr>
                        <a:t>…</a:t>
                      </a:r>
                      <a:endParaRPr lang="zh-CN" altLang="en-US" sz="1100" b="0" i="0" u="none" strike="noStrike" dirty="0">
                        <a:solidFill>
                          <a:srgbClr val="000000"/>
                        </a:solidFill>
                        <a:effectLst/>
                        <a:latin typeface="等线" panose="02010600030101010101" pitchFamily="2" charset="-122"/>
                        <a:ea typeface="+mn-ea"/>
                      </a:endParaRPr>
                    </a:p>
                  </a:txBody>
                  <a:tcPr marL="9525" marR="9525" marT="9525" marB="0" anchor="ctr">
                    <a:solidFill>
                      <a:schemeClr val="accent1">
                        <a:lumMod val="20000"/>
                        <a:lumOff val="80000"/>
                      </a:schemeClr>
                    </a:solidFill>
                  </a:tcPr>
                </a:tc>
                <a:extLst>
                  <a:ext uri="{0D108BD9-81ED-4DB2-BD59-A6C34878D82A}">
                    <a16:rowId xmlns:a16="http://schemas.microsoft.com/office/drawing/2014/main" val="3424035858"/>
                  </a:ext>
                </a:extLst>
              </a:tr>
            </a:tbl>
          </a:graphicData>
        </a:graphic>
      </p:graphicFrame>
      <p:sp>
        <p:nvSpPr>
          <p:cNvPr id="29" name="文本框 28">
            <a:extLst>
              <a:ext uri="{FF2B5EF4-FFF2-40B4-BE49-F238E27FC236}">
                <a16:creationId xmlns:a16="http://schemas.microsoft.com/office/drawing/2014/main" id="{3628880E-9CF1-49CA-A52A-003DCCDF037E}"/>
              </a:ext>
            </a:extLst>
          </p:cNvPr>
          <p:cNvSpPr txBox="1"/>
          <p:nvPr/>
        </p:nvSpPr>
        <p:spPr>
          <a:xfrm>
            <a:off x="4092910" y="2055136"/>
            <a:ext cx="3367890" cy="923330"/>
          </a:xfrm>
          <a:prstGeom prst="rect">
            <a:avLst/>
          </a:prstGeom>
          <a:noFill/>
        </p:spPr>
        <p:txBody>
          <a:bodyPr wrap="square" rtlCol="0">
            <a:spAutoFit/>
          </a:bodyPr>
          <a:lstStyle/>
          <a:p>
            <a:r>
              <a:rPr lang="zh-CN" altLang="en-US" dirty="0"/>
              <a:t>（</a:t>
            </a:r>
            <a:r>
              <a:rPr lang="en-US" altLang="zh-CN" dirty="0"/>
              <a:t>2</a:t>
            </a:r>
            <a:r>
              <a:rPr lang="zh-CN" altLang="en-US" dirty="0"/>
              <a:t>）回收分区与插入点的后一空闲分区</a:t>
            </a:r>
            <a:r>
              <a:rPr lang="en-US" altLang="zh-CN" dirty="0"/>
              <a:t>F2</a:t>
            </a:r>
            <a:r>
              <a:rPr lang="zh-CN" altLang="en-US" dirty="0"/>
              <a:t>相邻，此时也可将两个分区合并，形成新的分区</a:t>
            </a:r>
          </a:p>
        </p:txBody>
      </p:sp>
      <p:sp>
        <p:nvSpPr>
          <p:cNvPr id="30" name="文本框 29">
            <a:extLst>
              <a:ext uri="{FF2B5EF4-FFF2-40B4-BE49-F238E27FC236}">
                <a16:creationId xmlns:a16="http://schemas.microsoft.com/office/drawing/2014/main" id="{CE298ECA-D1AE-42E8-9C6B-A5CE6E0A3467}"/>
              </a:ext>
            </a:extLst>
          </p:cNvPr>
          <p:cNvSpPr txBox="1"/>
          <p:nvPr/>
        </p:nvSpPr>
        <p:spPr>
          <a:xfrm>
            <a:off x="7775417" y="2055137"/>
            <a:ext cx="3367890" cy="1200329"/>
          </a:xfrm>
          <a:prstGeom prst="rect">
            <a:avLst/>
          </a:prstGeom>
          <a:noFill/>
        </p:spPr>
        <p:txBody>
          <a:bodyPr wrap="square" rtlCol="0">
            <a:spAutoFit/>
          </a:bodyPr>
          <a:lstStyle/>
          <a:p>
            <a:r>
              <a:rPr lang="zh-CN" altLang="en-US" dirty="0"/>
              <a:t>（</a:t>
            </a:r>
            <a:r>
              <a:rPr lang="en-US" altLang="zh-CN" dirty="0"/>
              <a:t>3</a:t>
            </a:r>
            <a:r>
              <a:rPr lang="zh-CN" altLang="en-US" dirty="0"/>
              <a:t>）回收分区同时与插入点的前后两个分区相邻，此时将三个分区合并，首址为</a:t>
            </a:r>
            <a:r>
              <a:rPr lang="en-US" altLang="zh-CN" dirty="0"/>
              <a:t>F1</a:t>
            </a:r>
            <a:r>
              <a:rPr lang="zh-CN" altLang="en-US" dirty="0"/>
              <a:t>首址，大小为三者之和</a:t>
            </a:r>
          </a:p>
        </p:txBody>
      </p:sp>
      <p:graphicFrame>
        <p:nvGraphicFramePr>
          <p:cNvPr id="31" name="表格 30">
            <a:extLst>
              <a:ext uri="{FF2B5EF4-FFF2-40B4-BE49-F238E27FC236}">
                <a16:creationId xmlns:a16="http://schemas.microsoft.com/office/drawing/2014/main" id="{E36A6228-2517-460D-A58C-C9068C74FD9A}"/>
              </a:ext>
            </a:extLst>
          </p:cNvPr>
          <p:cNvGraphicFramePr>
            <a:graphicFrameLocks noGrp="1"/>
          </p:cNvGraphicFramePr>
          <p:nvPr/>
        </p:nvGraphicFramePr>
        <p:xfrm>
          <a:off x="4908487" y="4263995"/>
          <a:ext cx="1581339" cy="1892295"/>
        </p:xfrm>
        <a:graphic>
          <a:graphicData uri="http://schemas.openxmlformats.org/drawingml/2006/table">
            <a:tbl>
              <a:tblPr>
                <a:tableStyleId>{5C22544A-7EE6-4342-B048-85BDC9FD1C3A}</a:tableStyleId>
              </a:tblPr>
              <a:tblGrid>
                <a:gridCol w="1581339">
                  <a:extLst>
                    <a:ext uri="{9D8B030D-6E8A-4147-A177-3AD203B41FA5}">
                      <a16:colId xmlns:a16="http://schemas.microsoft.com/office/drawing/2014/main" val="1946471514"/>
                    </a:ext>
                  </a:extLst>
                </a:gridCol>
              </a:tblGrid>
              <a:tr h="378459">
                <a:tc>
                  <a:txBody>
                    <a:bodyPr/>
                    <a:lstStyle/>
                    <a:p>
                      <a:pPr algn="ctr" fontAlgn="ctr"/>
                      <a:r>
                        <a:rPr lang="en-US" altLang="zh-CN" sz="1100" b="0" i="0" u="none" strike="noStrike" dirty="0">
                          <a:solidFill>
                            <a:srgbClr val="000000"/>
                          </a:solidFill>
                          <a:effectLst/>
                          <a:latin typeface="等线" panose="02010600030101010101" pitchFamily="2" charset="-122"/>
                          <a:ea typeface="等线" panose="02010600030101010101" pitchFamily="2" charset="-122"/>
                        </a:rPr>
                        <a:t>…</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1774127808"/>
                  </a:ext>
                </a:extLst>
              </a:tr>
              <a:tr h="378459">
                <a:tc>
                  <a:txBody>
                    <a:bodyPr/>
                    <a:lstStyle/>
                    <a:p>
                      <a:pPr algn="ctr" fontAlgn="ctr"/>
                      <a:r>
                        <a:rPr lang="zh-CN" altLang="en-US" sz="1100" b="0" i="0" u="none" strike="noStrike" dirty="0">
                          <a:solidFill>
                            <a:srgbClr val="000000"/>
                          </a:solidFill>
                          <a:effectLst/>
                          <a:latin typeface="等线" panose="02010600030101010101" pitchFamily="2" charset="-122"/>
                          <a:ea typeface="+mn-ea"/>
                        </a:rPr>
                        <a:t>用户使用中</a:t>
                      </a:r>
                    </a:p>
                  </a:txBody>
                  <a:tcPr marL="9525" marR="9525" marT="9525" marB="0" anchor="ctr">
                    <a:solidFill>
                      <a:srgbClr val="6C6C6C"/>
                    </a:solidFill>
                  </a:tcPr>
                </a:tc>
                <a:extLst>
                  <a:ext uri="{0D108BD9-81ED-4DB2-BD59-A6C34878D82A}">
                    <a16:rowId xmlns:a16="http://schemas.microsoft.com/office/drawing/2014/main" val="3697359958"/>
                  </a:ext>
                </a:extLst>
              </a:tr>
              <a:tr h="378459">
                <a:tc>
                  <a:txBody>
                    <a:bodyPr/>
                    <a:lstStyle/>
                    <a:p>
                      <a:pPr algn="ctr" fontAlgn="ctr"/>
                      <a:r>
                        <a:rPr lang="zh-CN" altLang="en-US" sz="1100" b="0" i="0" u="none" strike="noStrike" dirty="0">
                          <a:solidFill>
                            <a:srgbClr val="000000"/>
                          </a:solidFill>
                          <a:effectLst/>
                          <a:latin typeface="等线" panose="02010600030101010101" pitchFamily="2" charset="-122"/>
                          <a:ea typeface="+mn-ea"/>
                        </a:rPr>
                        <a:t>回收区</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1121277461"/>
                  </a:ext>
                </a:extLst>
              </a:tr>
              <a:tr h="378459">
                <a:tc>
                  <a:txBody>
                    <a:bodyPr/>
                    <a:lstStyle/>
                    <a:p>
                      <a:pPr algn="ctr" fontAlgn="ctr"/>
                      <a:r>
                        <a:rPr lang="en-US" altLang="zh-CN" sz="1100" b="0" i="0" u="none" strike="noStrike" dirty="0">
                          <a:solidFill>
                            <a:srgbClr val="000000"/>
                          </a:solidFill>
                          <a:effectLst/>
                          <a:latin typeface="等线" panose="02010600030101010101" pitchFamily="2" charset="-122"/>
                          <a:ea typeface="等线" panose="02010600030101010101" pitchFamily="2" charset="-122"/>
                        </a:rPr>
                        <a:t>F2</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solidFill>
                      <a:schemeClr val="tx2">
                        <a:lumMod val="20000"/>
                        <a:lumOff val="80000"/>
                      </a:schemeClr>
                    </a:solidFill>
                  </a:tcPr>
                </a:tc>
                <a:extLst>
                  <a:ext uri="{0D108BD9-81ED-4DB2-BD59-A6C34878D82A}">
                    <a16:rowId xmlns:a16="http://schemas.microsoft.com/office/drawing/2014/main" val="2143193394"/>
                  </a:ext>
                </a:extLst>
              </a:tr>
              <a:tr h="378459">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100" b="0" i="0" u="none" strike="noStrike" dirty="0">
                          <a:solidFill>
                            <a:srgbClr val="000000"/>
                          </a:solidFill>
                          <a:effectLst/>
                          <a:latin typeface="等线" panose="02010600030101010101" pitchFamily="2" charset="-122"/>
                          <a:ea typeface="+mn-ea"/>
                        </a:rPr>
                        <a:t>…</a:t>
                      </a:r>
                      <a:endParaRPr lang="zh-CN" altLang="en-US" sz="1100" b="0" i="0" u="none" strike="noStrike" dirty="0">
                        <a:solidFill>
                          <a:srgbClr val="000000"/>
                        </a:solidFill>
                        <a:effectLst/>
                        <a:latin typeface="等线" panose="02010600030101010101" pitchFamily="2" charset="-122"/>
                        <a:ea typeface="+mn-ea"/>
                      </a:endParaRPr>
                    </a:p>
                  </a:txBody>
                  <a:tcPr marL="9525" marR="9525" marT="9525" marB="0" anchor="ctr">
                    <a:solidFill>
                      <a:schemeClr val="tx2">
                        <a:lumMod val="20000"/>
                        <a:lumOff val="80000"/>
                      </a:schemeClr>
                    </a:solidFill>
                  </a:tcPr>
                </a:tc>
                <a:extLst>
                  <a:ext uri="{0D108BD9-81ED-4DB2-BD59-A6C34878D82A}">
                    <a16:rowId xmlns:a16="http://schemas.microsoft.com/office/drawing/2014/main" val="3424035858"/>
                  </a:ext>
                </a:extLst>
              </a:tr>
            </a:tbl>
          </a:graphicData>
        </a:graphic>
      </p:graphicFrame>
      <p:graphicFrame>
        <p:nvGraphicFramePr>
          <p:cNvPr id="32" name="表格 31">
            <a:extLst>
              <a:ext uri="{FF2B5EF4-FFF2-40B4-BE49-F238E27FC236}">
                <a16:creationId xmlns:a16="http://schemas.microsoft.com/office/drawing/2014/main" id="{E14E5A3C-4CD0-4E70-8F96-1884069BFF4B}"/>
              </a:ext>
            </a:extLst>
          </p:cNvPr>
          <p:cNvGraphicFramePr>
            <a:graphicFrameLocks noGrp="1"/>
          </p:cNvGraphicFramePr>
          <p:nvPr/>
        </p:nvGraphicFramePr>
        <p:xfrm>
          <a:off x="8819584" y="4263997"/>
          <a:ext cx="1581339" cy="1892295"/>
        </p:xfrm>
        <a:graphic>
          <a:graphicData uri="http://schemas.openxmlformats.org/drawingml/2006/table">
            <a:tbl>
              <a:tblPr>
                <a:tableStyleId>{5C22544A-7EE6-4342-B048-85BDC9FD1C3A}</a:tableStyleId>
              </a:tblPr>
              <a:tblGrid>
                <a:gridCol w="1581339">
                  <a:extLst>
                    <a:ext uri="{9D8B030D-6E8A-4147-A177-3AD203B41FA5}">
                      <a16:colId xmlns:a16="http://schemas.microsoft.com/office/drawing/2014/main" val="1946471514"/>
                    </a:ext>
                  </a:extLst>
                </a:gridCol>
              </a:tblGrid>
              <a:tr h="378459">
                <a:tc>
                  <a:txBody>
                    <a:bodyPr/>
                    <a:lstStyle/>
                    <a:p>
                      <a:pPr algn="ctr" fontAlgn="ctr"/>
                      <a:r>
                        <a:rPr lang="en-US" altLang="zh-CN" sz="1100" b="0" i="0" u="none" strike="noStrike" dirty="0">
                          <a:solidFill>
                            <a:srgbClr val="000000"/>
                          </a:solidFill>
                          <a:effectLst/>
                          <a:latin typeface="等线" panose="02010600030101010101" pitchFamily="2" charset="-122"/>
                          <a:ea typeface="等线" panose="02010600030101010101" pitchFamily="2" charset="-122"/>
                        </a:rPr>
                        <a:t>…</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1774127808"/>
                  </a:ext>
                </a:extLst>
              </a:tr>
              <a:tr h="378459">
                <a:tc>
                  <a:txBody>
                    <a:bodyPr/>
                    <a:lstStyle/>
                    <a:p>
                      <a:pPr algn="ctr" fontAlgn="ctr"/>
                      <a:r>
                        <a:rPr lang="en-US" altLang="zh-CN" sz="1100" b="0" i="0" u="none" strike="noStrike" dirty="0">
                          <a:solidFill>
                            <a:srgbClr val="000000"/>
                          </a:solidFill>
                          <a:effectLst/>
                          <a:latin typeface="等线" panose="02010600030101010101" pitchFamily="2" charset="-122"/>
                          <a:ea typeface="等线" panose="02010600030101010101" pitchFamily="2" charset="-122"/>
                        </a:rPr>
                        <a:t>F1</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3697359958"/>
                  </a:ext>
                </a:extLst>
              </a:tr>
              <a:tr h="378459">
                <a:tc>
                  <a:txBody>
                    <a:bodyPr/>
                    <a:lstStyle/>
                    <a:p>
                      <a:pPr algn="ctr" fontAlgn="ctr"/>
                      <a:r>
                        <a:rPr lang="zh-CN" altLang="en-US" sz="1100" b="0" i="0" u="none" strike="noStrike" dirty="0">
                          <a:solidFill>
                            <a:srgbClr val="000000"/>
                          </a:solidFill>
                          <a:effectLst/>
                          <a:latin typeface="等线" panose="02010600030101010101" pitchFamily="2" charset="-122"/>
                          <a:ea typeface="+mn-ea"/>
                        </a:rPr>
                        <a:t>回收区</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1121277461"/>
                  </a:ext>
                </a:extLst>
              </a:tr>
              <a:tr h="378459">
                <a:tc>
                  <a:txBody>
                    <a:bodyPr/>
                    <a:lstStyle/>
                    <a:p>
                      <a:pPr algn="ctr" fontAlgn="ctr"/>
                      <a:r>
                        <a:rPr lang="en-US" altLang="zh-CN" sz="1100" b="0" i="0" u="none" strike="noStrike" dirty="0">
                          <a:solidFill>
                            <a:srgbClr val="000000"/>
                          </a:solidFill>
                          <a:effectLst/>
                          <a:latin typeface="等线" panose="02010600030101010101" pitchFamily="2" charset="-122"/>
                          <a:ea typeface="等线" panose="02010600030101010101" pitchFamily="2" charset="-122"/>
                        </a:rPr>
                        <a:t>F2</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solidFill>
                      <a:schemeClr val="tx2">
                        <a:lumMod val="20000"/>
                        <a:lumOff val="80000"/>
                      </a:schemeClr>
                    </a:solidFill>
                  </a:tcPr>
                </a:tc>
                <a:extLst>
                  <a:ext uri="{0D108BD9-81ED-4DB2-BD59-A6C34878D82A}">
                    <a16:rowId xmlns:a16="http://schemas.microsoft.com/office/drawing/2014/main" val="2143193394"/>
                  </a:ext>
                </a:extLst>
              </a:tr>
              <a:tr h="378459">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100" b="0" i="0" u="none" strike="noStrike" dirty="0">
                          <a:solidFill>
                            <a:srgbClr val="000000"/>
                          </a:solidFill>
                          <a:effectLst/>
                          <a:latin typeface="等线" panose="02010600030101010101" pitchFamily="2" charset="-122"/>
                          <a:ea typeface="+mn-ea"/>
                        </a:rPr>
                        <a:t>…</a:t>
                      </a:r>
                      <a:endParaRPr lang="zh-CN" altLang="en-US" sz="1100" b="0" i="0" u="none" strike="noStrike" dirty="0">
                        <a:solidFill>
                          <a:srgbClr val="000000"/>
                        </a:solidFill>
                        <a:effectLst/>
                        <a:latin typeface="等线" panose="02010600030101010101" pitchFamily="2" charset="-122"/>
                        <a:ea typeface="+mn-ea"/>
                      </a:endParaRPr>
                    </a:p>
                  </a:txBody>
                  <a:tcPr marL="9525" marR="9525" marT="9525" marB="0" anchor="ctr">
                    <a:solidFill>
                      <a:schemeClr val="tx2">
                        <a:lumMod val="20000"/>
                        <a:lumOff val="80000"/>
                      </a:schemeClr>
                    </a:solidFill>
                  </a:tcPr>
                </a:tc>
                <a:extLst>
                  <a:ext uri="{0D108BD9-81ED-4DB2-BD59-A6C34878D82A}">
                    <a16:rowId xmlns:a16="http://schemas.microsoft.com/office/drawing/2014/main" val="3424035858"/>
                  </a:ext>
                </a:extLst>
              </a:tr>
            </a:tbl>
          </a:graphicData>
        </a:graphic>
      </p:graphicFrame>
    </p:spTree>
    <p:extLst>
      <p:ext uri="{BB962C8B-B14F-4D97-AF65-F5344CB8AC3E}">
        <p14:creationId xmlns:p14="http://schemas.microsoft.com/office/powerpoint/2010/main" val="324029127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85A64B7E-7A3F-4C83-A129-F8B124082610}"/>
              </a:ext>
            </a:extLst>
          </p:cNvPr>
          <p:cNvSpPr>
            <a:spLocks noGrp="1"/>
          </p:cNvSpPr>
          <p:nvPr>
            <p:ph type="title"/>
          </p:nvPr>
        </p:nvSpPr>
        <p:spPr>
          <a:xfrm>
            <a:off x="436056" y="500836"/>
            <a:ext cx="11062648" cy="447842"/>
          </a:xfrm>
        </p:spPr>
        <p:txBody>
          <a:bodyPr>
            <a:normAutofit fontScale="90000"/>
          </a:bodyPr>
          <a:lstStyle/>
          <a:p>
            <a:r>
              <a:rPr lang="zh-CN" altLang="en-US" sz="3100" dirty="0">
                <a:solidFill>
                  <a:schemeClr val="tx1">
                    <a:lumMod val="75000"/>
                    <a:lumOff val="25000"/>
                  </a:schemeClr>
                </a:solidFill>
                <a:latin typeface="黑体" panose="02010609060101010101" pitchFamily="49" charset="-122"/>
                <a:ea typeface="黑体" panose="02010609060101010101" pitchFamily="49" charset="-122"/>
                <a:cs typeface="Arial" panose="020B0604020202020204" pitchFamily="34" charset="0"/>
              </a:rPr>
              <a:t>内存管理算法</a:t>
            </a:r>
            <a:r>
              <a:rPr lang="en-US" altLang="zh-CN" sz="3100" dirty="0">
                <a:solidFill>
                  <a:schemeClr val="tx1">
                    <a:lumMod val="75000"/>
                    <a:lumOff val="25000"/>
                  </a:schemeClr>
                </a:solidFill>
                <a:latin typeface="黑体" panose="02010609060101010101" pitchFamily="49" charset="-122"/>
                <a:ea typeface="黑体" panose="02010609060101010101" pitchFamily="49" charset="-122"/>
                <a:cs typeface="Arial" panose="020B0604020202020204" pitchFamily="34" charset="0"/>
              </a:rPr>
              <a:t>-</a:t>
            </a:r>
            <a:r>
              <a:rPr lang="zh-CN" altLang="en-US" sz="3100" dirty="0">
                <a:solidFill>
                  <a:schemeClr val="tx1">
                    <a:lumMod val="75000"/>
                    <a:lumOff val="25000"/>
                  </a:schemeClr>
                </a:solidFill>
                <a:latin typeface="黑体" panose="02010609060101010101" pitchFamily="49" charset="-122"/>
                <a:ea typeface="黑体" panose="02010609060101010101" pitchFamily="49" charset="-122"/>
                <a:cs typeface="Arial" panose="020B0604020202020204" pitchFamily="34" charset="0"/>
              </a:rPr>
              <a:t>内存释放</a:t>
            </a:r>
            <a:endParaRPr lang="en-GB" sz="2700"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6" name="文本框 5">
            <a:extLst>
              <a:ext uri="{FF2B5EF4-FFF2-40B4-BE49-F238E27FC236}">
                <a16:creationId xmlns:a16="http://schemas.microsoft.com/office/drawing/2014/main" id="{5C530C61-448C-41DA-BE87-E90E4646A0D5}"/>
              </a:ext>
            </a:extLst>
          </p:cNvPr>
          <p:cNvSpPr txBox="1"/>
          <p:nvPr/>
        </p:nvSpPr>
        <p:spPr>
          <a:xfrm>
            <a:off x="298763" y="1064774"/>
            <a:ext cx="10846052" cy="369332"/>
          </a:xfrm>
          <a:prstGeom prst="rect">
            <a:avLst/>
          </a:prstGeom>
          <a:noFill/>
        </p:spPr>
        <p:txBody>
          <a:bodyPr wrap="square" rtlCol="0">
            <a:spAutoFit/>
          </a:bodyPr>
          <a:lstStyle/>
          <a:p>
            <a:r>
              <a:rPr lang="zh-CN" altLang="en-US" dirty="0"/>
              <a:t>（</a:t>
            </a:r>
            <a:r>
              <a:rPr lang="en-US" altLang="zh-CN" dirty="0"/>
              <a:t>4</a:t>
            </a:r>
            <a:r>
              <a:rPr lang="zh-CN" altLang="en-US" dirty="0"/>
              <a:t>）回收区与前后都不相邻，直接挂回到回收分区对应大小的链表上</a:t>
            </a:r>
          </a:p>
        </p:txBody>
      </p:sp>
      <p:sp>
        <p:nvSpPr>
          <p:cNvPr id="2" name="矩形 1">
            <a:extLst>
              <a:ext uri="{FF2B5EF4-FFF2-40B4-BE49-F238E27FC236}">
                <a16:creationId xmlns:a16="http://schemas.microsoft.com/office/drawing/2014/main" id="{B02F01C4-C56C-40F2-9763-1C5684A43387}"/>
              </a:ext>
            </a:extLst>
          </p:cNvPr>
          <p:cNvSpPr/>
          <p:nvPr/>
        </p:nvSpPr>
        <p:spPr>
          <a:xfrm>
            <a:off x="5638797" y="1586878"/>
            <a:ext cx="914400"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dirty="0"/>
              <a:t>回收区</a:t>
            </a:r>
            <a:r>
              <a:rPr lang="en-US" altLang="zh-CN" sz="1100" dirty="0"/>
              <a:t>free</a:t>
            </a:r>
            <a:endParaRPr lang="zh-CN" altLang="en-US" sz="1100" dirty="0"/>
          </a:p>
        </p:txBody>
      </p:sp>
      <p:sp>
        <p:nvSpPr>
          <p:cNvPr id="12" name="流程图: 决策 11">
            <a:extLst>
              <a:ext uri="{FF2B5EF4-FFF2-40B4-BE49-F238E27FC236}">
                <a16:creationId xmlns:a16="http://schemas.microsoft.com/office/drawing/2014/main" id="{C86E5641-1469-4326-9464-FA9EC990D979}"/>
              </a:ext>
            </a:extLst>
          </p:cNvPr>
          <p:cNvSpPr/>
          <p:nvPr/>
        </p:nvSpPr>
        <p:spPr>
          <a:xfrm>
            <a:off x="5249498" y="2235285"/>
            <a:ext cx="1692998" cy="612648"/>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dirty="0"/>
              <a:t>与前一个空闲分区相邻</a:t>
            </a:r>
          </a:p>
        </p:txBody>
      </p:sp>
      <p:sp>
        <p:nvSpPr>
          <p:cNvPr id="13" name="矩形 12">
            <a:extLst>
              <a:ext uri="{FF2B5EF4-FFF2-40B4-BE49-F238E27FC236}">
                <a16:creationId xmlns:a16="http://schemas.microsoft.com/office/drawing/2014/main" id="{6295366D-2107-41F9-8FC5-10602DB34AE0}"/>
              </a:ext>
            </a:extLst>
          </p:cNvPr>
          <p:cNvSpPr/>
          <p:nvPr/>
        </p:nvSpPr>
        <p:spPr>
          <a:xfrm>
            <a:off x="8166223" y="3586103"/>
            <a:ext cx="1774479"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dirty="0"/>
              <a:t>把释放的可用分区与前一分区合并</a:t>
            </a:r>
          </a:p>
        </p:txBody>
      </p:sp>
      <p:sp>
        <p:nvSpPr>
          <p:cNvPr id="15" name="矩形 14">
            <a:extLst>
              <a:ext uri="{FF2B5EF4-FFF2-40B4-BE49-F238E27FC236}">
                <a16:creationId xmlns:a16="http://schemas.microsoft.com/office/drawing/2014/main" id="{6AAF4E6A-11DF-4131-AF32-D04CCDFAE734}"/>
              </a:ext>
            </a:extLst>
          </p:cNvPr>
          <p:cNvSpPr/>
          <p:nvPr/>
        </p:nvSpPr>
        <p:spPr>
          <a:xfrm>
            <a:off x="5208759" y="4571453"/>
            <a:ext cx="1774479"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dirty="0"/>
              <a:t>把释放的可用分区与前一分区合并</a:t>
            </a:r>
          </a:p>
        </p:txBody>
      </p:sp>
      <p:sp>
        <p:nvSpPr>
          <p:cNvPr id="16" name="流程图: 决策 15">
            <a:extLst>
              <a:ext uri="{FF2B5EF4-FFF2-40B4-BE49-F238E27FC236}">
                <a16:creationId xmlns:a16="http://schemas.microsoft.com/office/drawing/2014/main" id="{7C6EF627-F336-426B-8E3F-FA3437C86B5D}"/>
              </a:ext>
            </a:extLst>
          </p:cNvPr>
          <p:cNvSpPr/>
          <p:nvPr/>
        </p:nvSpPr>
        <p:spPr>
          <a:xfrm>
            <a:off x="3164183" y="3157628"/>
            <a:ext cx="1692998" cy="612648"/>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dirty="0"/>
              <a:t>与后一个空闲分区相邻</a:t>
            </a:r>
          </a:p>
        </p:txBody>
      </p:sp>
      <p:sp>
        <p:nvSpPr>
          <p:cNvPr id="18" name="矩形 17">
            <a:extLst>
              <a:ext uri="{FF2B5EF4-FFF2-40B4-BE49-F238E27FC236}">
                <a16:creationId xmlns:a16="http://schemas.microsoft.com/office/drawing/2014/main" id="{FE83EE1C-5EEB-49BD-ADEF-3E11AEDE2CDD}"/>
              </a:ext>
            </a:extLst>
          </p:cNvPr>
          <p:cNvSpPr/>
          <p:nvPr/>
        </p:nvSpPr>
        <p:spPr>
          <a:xfrm>
            <a:off x="5208760" y="5310118"/>
            <a:ext cx="1774479"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dirty="0"/>
              <a:t>插入到对应大小的</a:t>
            </a:r>
            <a:r>
              <a:rPr lang="en-US" altLang="zh-CN" sz="1100" dirty="0" err="1"/>
              <a:t>freelist</a:t>
            </a:r>
            <a:endParaRPr lang="zh-CN" altLang="en-US" sz="1100" dirty="0"/>
          </a:p>
        </p:txBody>
      </p:sp>
      <p:sp>
        <p:nvSpPr>
          <p:cNvPr id="19" name="矩形 18">
            <a:extLst>
              <a:ext uri="{FF2B5EF4-FFF2-40B4-BE49-F238E27FC236}">
                <a16:creationId xmlns:a16="http://schemas.microsoft.com/office/drawing/2014/main" id="{AA33A85B-D658-4C28-AA80-10859204CE0D}"/>
              </a:ext>
            </a:extLst>
          </p:cNvPr>
          <p:cNvSpPr/>
          <p:nvPr/>
        </p:nvSpPr>
        <p:spPr>
          <a:xfrm>
            <a:off x="5208758" y="3833283"/>
            <a:ext cx="1774479"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dirty="0"/>
              <a:t>将后一分区从</a:t>
            </a:r>
            <a:r>
              <a:rPr lang="en-US" altLang="zh-CN" sz="1100" dirty="0" err="1"/>
              <a:t>freelist</a:t>
            </a:r>
            <a:r>
              <a:rPr lang="zh-CN" altLang="en-US" sz="1100" dirty="0"/>
              <a:t>取下</a:t>
            </a:r>
          </a:p>
        </p:txBody>
      </p:sp>
      <p:sp>
        <p:nvSpPr>
          <p:cNvPr id="21" name="矩形 20">
            <a:extLst>
              <a:ext uri="{FF2B5EF4-FFF2-40B4-BE49-F238E27FC236}">
                <a16:creationId xmlns:a16="http://schemas.microsoft.com/office/drawing/2014/main" id="{D6FE1CB0-4728-4150-B34A-3A72A5233258}"/>
              </a:ext>
            </a:extLst>
          </p:cNvPr>
          <p:cNvSpPr/>
          <p:nvPr/>
        </p:nvSpPr>
        <p:spPr>
          <a:xfrm>
            <a:off x="8166224" y="2818114"/>
            <a:ext cx="1774479"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dirty="0"/>
              <a:t>将前一分区从</a:t>
            </a:r>
            <a:r>
              <a:rPr lang="en-US" altLang="zh-CN" sz="1100" dirty="0" err="1"/>
              <a:t>freelist</a:t>
            </a:r>
            <a:r>
              <a:rPr lang="zh-CN" altLang="en-US" sz="1100" dirty="0"/>
              <a:t>取下</a:t>
            </a:r>
          </a:p>
        </p:txBody>
      </p:sp>
      <p:sp>
        <p:nvSpPr>
          <p:cNvPr id="22" name="流程图: 决策 21">
            <a:extLst>
              <a:ext uri="{FF2B5EF4-FFF2-40B4-BE49-F238E27FC236}">
                <a16:creationId xmlns:a16="http://schemas.microsoft.com/office/drawing/2014/main" id="{C3B188B2-AE24-4BFA-92CB-BBE22C1CF6D1}"/>
              </a:ext>
            </a:extLst>
          </p:cNvPr>
          <p:cNvSpPr/>
          <p:nvPr/>
        </p:nvSpPr>
        <p:spPr>
          <a:xfrm>
            <a:off x="8206965" y="4387034"/>
            <a:ext cx="1692998" cy="612648"/>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dirty="0"/>
              <a:t>与后一个空闲分区相邻</a:t>
            </a:r>
          </a:p>
        </p:txBody>
      </p:sp>
      <p:cxnSp>
        <p:nvCxnSpPr>
          <p:cNvPr id="23" name="直接箭头连接符 22">
            <a:extLst>
              <a:ext uri="{FF2B5EF4-FFF2-40B4-BE49-F238E27FC236}">
                <a16:creationId xmlns:a16="http://schemas.microsoft.com/office/drawing/2014/main" id="{421EC315-8AE1-4E3A-9C77-7ABD2535B8BD}"/>
              </a:ext>
            </a:extLst>
          </p:cNvPr>
          <p:cNvCxnSpPr>
            <a:stCxn id="2" idx="2"/>
            <a:endCxn id="12" idx="0"/>
          </p:cNvCxnSpPr>
          <p:nvPr/>
        </p:nvCxnSpPr>
        <p:spPr>
          <a:xfrm>
            <a:off x="6095997" y="1956210"/>
            <a:ext cx="0" cy="2790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a:extLst>
              <a:ext uri="{FF2B5EF4-FFF2-40B4-BE49-F238E27FC236}">
                <a16:creationId xmlns:a16="http://schemas.microsoft.com/office/drawing/2014/main" id="{312AB011-A8DA-4EE1-AB06-73B75B344243}"/>
              </a:ext>
            </a:extLst>
          </p:cNvPr>
          <p:cNvCxnSpPr>
            <a:stCxn id="12" idx="2"/>
            <a:endCxn id="19" idx="0"/>
          </p:cNvCxnSpPr>
          <p:nvPr/>
        </p:nvCxnSpPr>
        <p:spPr>
          <a:xfrm>
            <a:off x="6095997" y="2847933"/>
            <a:ext cx="1" cy="9853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a:extLst>
              <a:ext uri="{FF2B5EF4-FFF2-40B4-BE49-F238E27FC236}">
                <a16:creationId xmlns:a16="http://schemas.microsoft.com/office/drawing/2014/main" id="{65E38482-F310-4F6A-A0E0-9E3ED6B74F1C}"/>
              </a:ext>
            </a:extLst>
          </p:cNvPr>
          <p:cNvCxnSpPr>
            <a:stCxn id="19" idx="2"/>
            <a:endCxn id="15" idx="0"/>
          </p:cNvCxnSpPr>
          <p:nvPr/>
        </p:nvCxnSpPr>
        <p:spPr>
          <a:xfrm>
            <a:off x="6095998" y="4202615"/>
            <a:ext cx="1" cy="3688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33">
            <a:extLst>
              <a:ext uri="{FF2B5EF4-FFF2-40B4-BE49-F238E27FC236}">
                <a16:creationId xmlns:a16="http://schemas.microsoft.com/office/drawing/2014/main" id="{C759EFA2-4752-48AA-A61D-A1CA543BFC66}"/>
              </a:ext>
            </a:extLst>
          </p:cNvPr>
          <p:cNvCxnSpPr>
            <a:stCxn id="15" idx="2"/>
            <a:endCxn id="18" idx="0"/>
          </p:cNvCxnSpPr>
          <p:nvPr/>
        </p:nvCxnSpPr>
        <p:spPr>
          <a:xfrm>
            <a:off x="6095999" y="4940785"/>
            <a:ext cx="1" cy="3693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连接符: 肘形 35">
            <a:extLst>
              <a:ext uri="{FF2B5EF4-FFF2-40B4-BE49-F238E27FC236}">
                <a16:creationId xmlns:a16="http://schemas.microsoft.com/office/drawing/2014/main" id="{129F0081-5893-4A47-AA2F-6D2831E26D42}"/>
              </a:ext>
            </a:extLst>
          </p:cNvPr>
          <p:cNvCxnSpPr>
            <a:stCxn id="12" idx="3"/>
            <a:endCxn id="21" idx="0"/>
          </p:cNvCxnSpPr>
          <p:nvPr/>
        </p:nvCxnSpPr>
        <p:spPr>
          <a:xfrm>
            <a:off x="6942496" y="2541609"/>
            <a:ext cx="2110968" cy="27650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直接箭头连接符 37">
            <a:extLst>
              <a:ext uri="{FF2B5EF4-FFF2-40B4-BE49-F238E27FC236}">
                <a16:creationId xmlns:a16="http://schemas.microsoft.com/office/drawing/2014/main" id="{48FBB2FB-B227-4EDA-A2C3-4FD6DBD81795}"/>
              </a:ext>
            </a:extLst>
          </p:cNvPr>
          <p:cNvCxnSpPr>
            <a:stCxn id="21" idx="2"/>
            <a:endCxn id="13" idx="0"/>
          </p:cNvCxnSpPr>
          <p:nvPr/>
        </p:nvCxnSpPr>
        <p:spPr>
          <a:xfrm flipH="1">
            <a:off x="9053463" y="3187446"/>
            <a:ext cx="1" cy="3986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a:extLst>
              <a:ext uri="{FF2B5EF4-FFF2-40B4-BE49-F238E27FC236}">
                <a16:creationId xmlns:a16="http://schemas.microsoft.com/office/drawing/2014/main" id="{30A24CCD-F304-4D49-B125-411D1298384C}"/>
              </a:ext>
            </a:extLst>
          </p:cNvPr>
          <p:cNvCxnSpPr>
            <a:stCxn id="13" idx="2"/>
            <a:endCxn id="22" idx="0"/>
          </p:cNvCxnSpPr>
          <p:nvPr/>
        </p:nvCxnSpPr>
        <p:spPr>
          <a:xfrm>
            <a:off x="9053463" y="3955435"/>
            <a:ext cx="1" cy="4315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连接符: 肘形 44">
            <a:extLst>
              <a:ext uri="{FF2B5EF4-FFF2-40B4-BE49-F238E27FC236}">
                <a16:creationId xmlns:a16="http://schemas.microsoft.com/office/drawing/2014/main" id="{0A491931-65AA-498C-860E-D0CEDF014279}"/>
              </a:ext>
            </a:extLst>
          </p:cNvPr>
          <p:cNvCxnSpPr>
            <a:cxnSpLocks/>
            <a:stCxn id="22" idx="1"/>
          </p:cNvCxnSpPr>
          <p:nvPr/>
        </p:nvCxnSpPr>
        <p:spPr>
          <a:xfrm rot="10800000">
            <a:off x="6096001" y="3463952"/>
            <a:ext cx="2110965" cy="122940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连接符: 肘形 50">
            <a:extLst>
              <a:ext uri="{FF2B5EF4-FFF2-40B4-BE49-F238E27FC236}">
                <a16:creationId xmlns:a16="http://schemas.microsoft.com/office/drawing/2014/main" id="{31547ED6-31E7-4FC6-8939-B86FA75CFCA2}"/>
              </a:ext>
            </a:extLst>
          </p:cNvPr>
          <p:cNvCxnSpPr>
            <a:stCxn id="12" idx="1"/>
            <a:endCxn id="16" idx="0"/>
          </p:cNvCxnSpPr>
          <p:nvPr/>
        </p:nvCxnSpPr>
        <p:spPr>
          <a:xfrm rot="10800000" flipV="1">
            <a:off x="4010682" y="2541608"/>
            <a:ext cx="1238816" cy="61601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直接箭头连接符 52">
            <a:extLst>
              <a:ext uri="{FF2B5EF4-FFF2-40B4-BE49-F238E27FC236}">
                <a16:creationId xmlns:a16="http://schemas.microsoft.com/office/drawing/2014/main" id="{7B040C13-F7AF-4BEE-8C17-F69D398C10F0}"/>
              </a:ext>
            </a:extLst>
          </p:cNvPr>
          <p:cNvCxnSpPr>
            <a:stCxn id="16" idx="3"/>
          </p:cNvCxnSpPr>
          <p:nvPr/>
        </p:nvCxnSpPr>
        <p:spPr>
          <a:xfrm>
            <a:off x="4857181" y="3463952"/>
            <a:ext cx="122372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8" name="连接符: 肘形 57">
            <a:extLst>
              <a:ext uri="{FF2B5EF4-FFF2-40B4-BE49-F238E27FC236}">
                <a16:creationId xmlns:a16="http://schemas.microsoft.com/office/drawing/2014/main" id="{EE16CF90-3042-40BB-98CA-4E46BE5EB25E}"/>
              </a:ext>
            </a:extLst>
          </p:cNvPr>
          <p:cNvCxnSpPr>
            <a:stCxn id="16" idx="2"/>
            <a:endCxn id="18" idx="1"/>
          </p:cNvCxnSpPr>
          <p:nvPr/>
        </p:nvCxnSpPr>
        <p:spPr>
          <a:xfrm rot="16200000" flipH="1">
            <a:off x="3747467" y="4033491"/>
            <a:ext cx="1724508" cy="1198078"/>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0" name="连接符: 肘形 59">
            <a:extLst>
              <a:ext uri="{FF2B5EF4-FFF2-40B4-BE49-F238E27FC236}">
                <a16:creationId xmlns:a16="http://schemas.microsoft.com/office/drawing/2014/main" id="{EE4EB811-1EE2-4B96-B356-6BB63878F34C}"/>
              </a:ext>
            </a:extLst>
          </p:cNvPr>
          <p:cNvCxnSpPr>
            <a:stCxn id="22" idx="2"/>
            <a:endCxn id="18" idx="3"/>
          </p:cNvCxnSpPr>
          <p:nvPr/>
        </p:nvCxnSpPr>
        <p:spPr>
          <a:xfrm rot="5400000">
            <a:off x="7770801" y="4212121"/>
            <a:ext cx="495102" cy="207022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61" name="矩形: 圆角 60">
            <a:extLst>
              <a:ext uri="{FF2B5EF4-FFF2-40B4-BE49-F238E27FC236}">
                <a16:creationId xmlns:a16="http://schemas.microsoft.com/office/drawing/2014/main" id="{F61A3832-C15B-4358-8F7C-4196625563F7}"/>
              </a:ext>
            </a:extLst>
          </p:cNvPr>
          <p:cNvSpPr/>
          <p:nvPr/>
        </p:nvSpPr>
        <p:spPr>
          <a:xfrm>
            <a:off x="5638797" y="5975270"/>
            <a:ext cx="914400" cy="36933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dirty="0"/>
              <a:t>返回</a:t>
            </a:r>
          </a:p>
        </p:txBody>
      </p:sp>
      <p:cxnSp>
        <p:nvCxnSpPr>
          <p:cNvPr id="67" name="直接箭头连接符 66">
            <a:extLst>
              <a:ext uri="{FF2B5EF4-FFF2-40B4-BE49-F238E27FC236}">
                <a16:creationId xmlns:a16="http://schemas.microsoft.com/office/drawing/2014/main" id="{C7A28B7F-4C23-49BA-B5AE-E185B8FD2F2C}"/>
              </a:ext>
            </a:extLst>
          </p:cNvPr>
          <p:cNvCxnSpPr>
            <a:stCxn id="18" idx="2"/>
            <a:endCxn id="61" idx="0"/>
          </p:cNvCxnSpPr>
          <p:nvPr/>
        </p:nvCxnSpPr>
        <p:spPr>
          <a:xfrm flipH="1">
            <a:off x="6095997" y="5679450"/>
            <a:ext cx="3" cy="2958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9" name="文本框 68">
            <a:extLst>
              <a:ext uri="{FF2B5EF4-FFF2-40B4-BE49-F238E27FC236}">
                <a16:creationId xmlns:a16="http://schemas.microsoft.com/office/drawing/2014/main" id="{D6A774E0-9F74-4633-82F8-5969E0D392B0}"/>
              </a:ext>
            </a:extLst>
          </p:cNvPr>
          <p:cNvSpPr txBox="1"/>
          <p:nvPr/>
        </p:nvSpPr>
        <p:spPr>
          <a:xfrm>
            <a:off x="7492119" y="2190939"/>
            <a:ext cx="239540" cy="369332"/>
          </a:xfrm>
          <a:prstGeom prst="rect">
            <a:avLst/>
          </a:prstGeom>
          <a:noFill/>
        </p:spPr>
        <p:txBody>
          <a:bodyPr wrap="square" rtlCol="0">
            <a:spAutoFit/>
          </a:bodyPr>
          <a:lstStyle/>
          <a:p>
            <a:r>
              <a:rPr lang="en-US" altLang="zh-CN" dirty="0"/>
              <a:t>Y</a:t>
            </a:r>
            <a:endParaRPr lang="zh-CN" altLang="en-US" dirty="0"/>
          </a:p>
        </p:txBody>
      </p:sp>
      <p:sp>
        <p:nvSpPr>
          <p:cNvPr id="71" name="文本框 70">
            <a:extLst>
              <a:ext uri="{FF2B5EF4-FFF2-40B4-BE49-F238E27FC236}">
                <a16:creationId xmlns:a16="http://schemas.microsoft.com/office/drawing/2014/main" id="{62F40BC5-19D7-42B9-88CF-ED0A81B0A01C}"/>
              </a:ext>
            </a:extLst>
          </p:cNvPr>
          <p:cNvSpPr txBox="1"/>
          <p:nvPr/>
        </p:nvSpPr>
        <p:spPr>
          <a:xfrm>
            <a:off x="4657250" y="2172278"/>
            <a:ext cx="399862" cy="369332"/>
          </a:xfrm>
          <a:prstGeom prst="rect">
            <a:avLst/>
          </a:prstGeom>
          <a:noFill/>
        </p:spPr>
        <p:txBody>
          <a:bodyPr wrap="square" rtlCol="0">
            <a:spAutoFit/>
          </a:bodyPr>
          <a:lstStyle/>
          <a:p>
            <a:r>
              <a:rPr lang="en-US" altLang="zh-CN" dirty="0"/>
              <a:t>N</a:t>
            </a:r>
            <a:endParaRPr lang="zh-CN" altLang="en-US" dirty="0"/>
          </a:p>
        </p:txBody>
      </p:sp>
      <p:sp>
        <p:nvSpPr>
          <p:cNvPr id="72" name="文本框 71">
            <a:extLst>
              <a:ext uri="{FF2B5EF4-FFF2-40B4-BE49-F238E27FC236}">
                <a16:creationId xmlns:a16="http://schemas.microsoft.com/office/drawing/2014/main" id="{67774AB8-FC98-4CF1-B367-CFB86D5340AC}"/>
              </a:ext>
            </a:extLst>
          </p:cNvPr>
          <p:cNvSpPr txBox="1"/>
          <p:nvPr/>
        </p:nvSpPr>
        <p:spPr>
          <a:xfrm>
            <a:off x="3642694" y="4004973"/>
            <a:ext cx="399862" cy="369332"/>
          </a:xfrm>
          <a:prstGeom prst="rect">
            <a:avLst/>
          </a:prstGeom>
          <a:noFill/>
        </p:spPr>
        <p:txBody>
          <a:bodyPr wrap="square" rtlCol="0">
            <a:spAutoFit/>
          </a:bodyPr>
          <a:lstStyle/>
          <a:p>
            <a:r>
              <a:rPr lang="en-US" altLang="zh-CN" dirty="0"/>
              <a:t>N</a:t>
            </a:r>
            <a:endParaRPr lang="zh-CN" altLang="en-US" dirty="0"/>
          </a:p>
        </p:txBody>
      </p:sp>
      <p:sp>
        <p:nvSpPr>
          <p:cNvPr id="73" name="文本框 72">
            <a:extLst>
              <a:ext uri="{FF2B5EF4-FFF2-40B4-BE49-F238E27FC236}">
                <a16:creationId xmlns:a16="http://schemas.microsoft.com/office/drawing/2014/main" id="{07C6EBB0-D2DB-4C16-8B96-ABC7BEF0770C}"/>
              </a:ext>
            </a:extLst>
          </p:cNvPr>
          <p:cNvSpPr txBox="1"/>
          <p:nvPr/>
        </p:nvSpPr>
        <p:spPr>
          <a:xfrm>
            <a:off x="5191778" y="3094620"/>
            <a:ext cx="239540" cy="369332"/>
          </a:xfrm>
          <a:prstGeom prst="rect">
            <a:avLst/>
          </a:prstGeom>
          <a:noFill/>
        </p:spPr>
        <p:txBody>
          <a:bodyPr wrap="square" rtlCol="0">
            <a:spAutoFit/>
          </a:bodyPr>
          <a:lstStyle/>
          <a:p>
            <a:r>
              <a:rPr lang="en-US" altLang="zh-CN" dirty="0"/>
              <a:t>Y</a:t>
            </a:r>
            <a:endParaRPr lang="zh-CN" altLang="en-US" dirty="0"/>
          </a:p>
        </p:txBody>
      </p:sp>
      <p:sp>
        <p:nvSpPr>
          <p:cNvPr id="74" name="文本框 73">
            <a:extLst>
              <a:ext uri="{FF2B5EF4-FFF2-40B4-BE49-F238E27FC236}">
                <a16:creationId xmlns:a16="http://schemas.microsoft.com/office/drawing/2014/main" id="{FC8C2371-7E0E-4375-B501-71B2B6BA1E45}"/>
              </a:ext>
            </a:extLst>
          </p:cNvPr>
          <p:cNvSpPr txBox="1"/>
          <p:nvPr/>
        </p:nvSpPr>
        <p:spPr>
          <a:xfrm>
            <a:off x="7424407" y="4268759"/>
            <a:ext cx="239540" cy="369332"/>
          </a:xfrm>
          <a:prstGeom prst="rect">
            <a:avLst/>
          </a:prstGeom>
          <a:noFill/>
        </p:spPr>
        <p:txBody>
          <a:bodyPr wrap="square" rtlCol="0">
            <a:spAutoFit/>
          </a:bodyPr>
          <a:lstStyle/>
          <a:p>
            <a:r>
              <a:rPr lang="en-US" altLang="zh-CN" dirty="0"/>
              <a:t>Y</a:t>
            </a:r>
            <a:endParaRPr lang="zh-CN" altLang="en-US" dirty="0"/>
          </a:p>
        </p:txBody>
      </p:sp>
      <p:sp>
        <p:nvSpPr>
          <p:cNvPr id="75" name="文本框 74">
            <a:extLst>
              <a:ext uri="{FF2B5EF4-FFF2-40B4-BE49-F238E27FC236}">
                <a16:creationId xmlns:a16="http://schemas.microsoft.com/office/drawing/2014/main" id="{96B54D94-78DF-4A1C-9991-70E8992A38A1}"/>
              </a:ext>
            </a:extLst>
          </p:cNvPr>
          <p:cNvSpPr txBox="1"/>
          <p:nvPr/>
        </p:nvSpPr>
        <p:spPr>
          <a:xfrm>
            <a:off x="8039660" y="5179873"/>
            <a:ext cx="399862" cy="369332"/>
          </a:xfrm>
          <a:prstGeom prst="rect">
            <a:avLst/>
          </a:prstGeom>
          <a:noFill/>
        </p:spPr>
        <p:txBody>
          <a:bodyPr wrap="square" rtlCol="0">
            <a:spAutoFit/>
          </a:bodyPr>
          <a:lstStyle/>
          <a:p>
            <a:r>
              <a:rPr lang="en-US" altLang="zh-CN" dirty="0"/>
              <a:t>N</a:t>
            </a:r>
            <a:endParaRPr lang="zh-CN" altLang="en-US" dirty="0"/>
          </a:p>
        </p:txBody>
      </p:sp>
    </p:spTree>
    <p:extLst>
      <p:ext uri="{BB962C8B-B14F-4D97-AF65-F5344CB8AC3E}">
        <p14:creationId xmlns:p14="http://schemas.microsoft.com/office/powerpoint/2010/main" val="222097674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85A64B7E-7A3F-4C83-A129-F8B124082610}"/>
              </a:ext>
            </a:extLst>
          </p:cNvPr>
          <p:cNvSpPr>
            <a:spLocks noGrp="1"/>
          </p:cNvSpPr>
          <p:nvPr>
            <p:ph type="title"/>
          </p:nvPr>
        </p:nvSpPr>
        <p:spPr>
          <a:xfrm>
            <a:off x="436056" y="500836"/>
            <a:ext cx="11062648" cy="447842"/>
          </a:xfrm>
        </p:spPr>
        <p:txBody>
          <a:bodyPr>
            <a:normAutofit fontScale="90000"/>
          </a:bodyPr>
          <a:lstStyle/>
          <a:p>
            <a:r>
              <a:rPr lang="zh-CN" altLang="en-US" sz="3100" dirty="0">
                <a:solidFill>
                  <a:schemeClr val="tx1">
                    <a:lumMod val="75000"/>
                    <a:lumOff val="25000"/>
                  </a:schemeClr>
                </a:solidFill>
                <a:latin typeface="黑体" panose="02010609060101010101" pitchFamily="49" charset="-122"/>
                <a:ea typeface="黑体" panose="02010609060101010101" pitchFamily="49" charset="-122"/>
                <a:cs typeface="Arial" panose="020B0604020202020204" pitchFamily="34" charset="0"/>
              </a:rPr>
              <a:t>内存管理算法</a:t>
            </a:r>
            <a:r>
              <a:rPr lang="en-US" altLang="zh-CN" sz="3100" dirty="0">
                <a:solidFill>
                  <a:schemeClr val="tx1">
                    <a:lumMod val="75000"/>
                    <a:lumOff val="25000"/>
                  </a:schemeClr>
                </a:solidFill>
                <a:latin typeface="黑体" panose="02010609060101010101" pitchFamily="49" charset="-122"/>
                <a:ea typeface="黑体" panose="02010609060101010101" pitchFamily="49" charset="-122"/>
                <a:cs typeface="Arial" panose="020B0604020202020204" pitchFamily="34" charset="0"/>
              </a:rPr>
              <a:t>-</a:t>
            </a:r>
            <a:r>
              <a:rPr lang="zh-CN" altLang="en-US" sz="3100" dirty="0">
                <a:solidFill>
                  <a:schemeClr val="tx1">
                    <a:lumMod val="75000"/>
                    <a:lumOff val="25000"/>
                  </a:schemeClr>
                </a:solidFill>
                <a:latin typeface="黑体" panose="02010609060101010101" pitchFamily="49" charset="-122"/>
                <a:ea typeface="黑体" panose="02010609060101010101" pitchFamily="49" charset="-122"/>
                <a:cs typeface="Arial" panose="020B0604020202020204" pitchFamily="34" charset="0"/>
              </a:rPr>
              <a:t>内存释放</a:t>
            </a:r>
            <a:endParaRPr lang="en-GB" sz="2700"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6" name="文本框 5">
            <a:extLst>
              <a:ext uri="{FF2B5EF4-FFF2-40B4-BE49-F238E27FC236}">
                <a16:creationId xmlns:a16="http://schemas.microsoft.com/office/drawing/2014/main" id="{5C530C61-448C-41DA-BE87-E90E4646A0D5}"/>
              </a:ext>
            </a:extLst>
          </p:cNvPr>
          <p:cNvSpPr txBox="1"/>
          <p:nvPr/>
        </p:nvSpPr>
        <p:spPr>
          <a:xfrm>
            <a:off x="218028" y="1719973"/>
            <a:ext cx="11755944" cy="2862322"/>
          </a:xfrm>
          <a:prstGeom prst="rect">
            <a:avLst/>
          </a:prstGeom>
          <a:noFill/>
        </p:spPr>
        <p:txBody>
          <a:bodyPr wrap="square" rtlCol="0">
            <a:spAutoFit/>
          </a:bodyPr>
          <a:lstStyle/>
          <a:p>
            <a:r>
              <a:rPr lang="zh-CN" altLang="en-US" dirty="0"/>
              <a:t>在申请和释放时都存在将空闲内存块从</a:t>
            </a:r>
            <a:r>
              <a:rPr lang="en-US" altLang="zh-CN" dirty="0" err="1"/>
              <a:t>freelist</a:t>
            </a:r>
            <a:r>
              <a:rPr lang="zh-CN" altLang="en-US" dirty="0"/>
              <a:t>删除或者将空闲内存块插入到</a:t>
            </a:r>
            <a:r>
              <a:rPr lang="en-US" altLang="zh-CN" dirty="0" err="1"/>
              <a:t>freelist</a:t>
            </a:r>
            <a:r>
              <a:rPr lang="zh-CN" altLang="en-US" dirty="0"/>
              <a:t>操作，这里的删除释放比</a:t>
            </a:r>
            <a:endParaRPr lang="en-US" altLang="zh-CN" dirty="0"/>
          </a:p>
          <a:p>
            <a:r>
              <a:rPr lang="zh-CN" altLang="en-US" dirty="0"/>
              <a:t>前几种都复杂一点，</a:t>
            </a:r>
            <a:endParaRPr lang="en-US" altLang="zh-CN" dirty="0"/>
          </a:p>
          <a:p>
            <a:r>
              <a:rPr lang="zh-CN" altLang="en-US" dirty="0"/>
              <a:t>插入操作时会执行：</a:t>
            </a:r>
            <a:endParaRPr lang="en-US" altLang="zh-CN" dirty="0"/>
          </a:p>
          <a:p>
            <a:r>
              <a:rPr lang="en-US" altLang="zh-CN" dirty="0"/>
              <a:t>if ( ! </a:t>
            </a:r>
            <a:r>
              <a:rPr lang="en-US" altLang="zh-CN" dirty="0" err="1"/>
              <a:t>pFree</a:t>
            </a:r>
            <a:r>
              <a:rPr lang="en-US" altLang="zh-CN" dirty="0"/>
              <a:t>  &amp;&amp;  </a:t>
            </a:r>
            <a:r>
              <a:rPr lang="en-US" altLang="zh-CN" dirty="0" err="1"/>
              <a:t>pFreeList</a:t>
            </a:r>
            <a:r>
              <a:rPr lang="en-US" altLang="zh-CN" dirty="0"/>
              <a:t> != LAST_FREE_LIST(</a:t>
            </a:r>
            <a:r>
              <a:rPr lang="en-US" altLang="zh-CN" dirty="0" err="1"/>
              <a:t>pPoolHeader</a:t>
            </a:r>
            <a:r>
              <a:rPr lang="en-US" altLang="zh-CN" dirty="0"/>
              <a:t>) )</a:t>
            </a:r>
          </a:p>
          <a:p>
            <a:r>
              <a:rPr lang="en-US" altLang="zh-CN" dirty="0"/>
              <a:t>            while( </a:t>
            </a:r>
            <a:r>
              <a:rPr lang="en-US" altLang="zh-CN" dirty="0" err="1"/>
              <a:t>FreeListIndex</a:t>
            </a:r>
            <a:r>
              <a:rPr lang="en-US" altLang="zh-CN" dirty="0"/>
              <a:t>-- )</a:t>
            </a:r>
          </a:p>
          <a:p>
            <a:r>
              <a:rPr lang="en-US" altLang="zh-CN" dirty="0"/>
              <a:t>                if ( </a:t>
            </a:r>
            <a:r>
              <a:rPr lang="en-US" altLang="zh-CN" dirty="0" err="1"/>
              <a:t>pPoolHeader</a:t>
            </a:r>
            <a:r>
              <a:rPr lang="en-US" altLang="zh-CN" dirty="0"/>
              <a:t>-&gt;</a:t>
            </a:r>
            <a:r>
              <a:rPr lang="en-US" altLang="zh-CN" dirty="0" err="1"/>
              <a:t>FreeList</a:t>
            </a:r>
            <a:r>
              <a:rPr lang="en-US" altLang="zh-CN" dirty="0"/>
              <a:t>[</a:t>
            </a:r>
            <a:r>
              <a:rPr lang="en-US" altLang="zh-CN" dirty="0" err="1"/>
              <a:t>FreeListIndex</a:t>
            </a:r>
            <a:r>
              <a:rPr lang="en-US" altLang="zh-CN" dirty="0"/>
              <a:t>].</a:t>
            </a:r>
            <a:r>
              <a:rPr lang="en-US" altLang="zh-CN" dirty="0" err="1"/>
              <a:t>pNextList</a:t>
            </a:r>
            <a:r>
              <a:rPr lang="en-US" altLang="zh-CN" dirty="0"/>
              <a:t> &lt;= </a:t>
            </a:r>
            <a:r>
              <a:rPr lang="en-US" altLang="zh-CN" dirty="0" err="1"/>
              <a:t>pFreeList</a:t>
            </a:r>
            <a:r>
              <a:rPr lang="en-US" altLang="zh-CN" dirty="0"/>
              <a:t> )</a:t>
            </a:r>
          </a:p>
          <a:p>
            <a:r>
              <a:rPr lang="en-US" altLang="zh-CN" dirty="0"/>
              <a:t>                    break ;</a:t>
            </a:r>
          </a:p>
          <a:p>
            <a:r>
              <a:rPr lang="en-US" altLang="zh-CN" dirty="0"/>
              <a:t>                else</a:t>
            </a:r>
          </a:p>
          <a:p>
            <a:r>
              <a:rPr lang="en-US" altLang="zh-CN" dirty="0"/>
              <a:t>                    </a:t>
            </a:r>
            <a:r>
              <a:rPr lang="en-US" altLang="zh-CN" dirty="0" err="1"/>
              <a:t>pPoolHeader</a:t>
            </a:r>
            <a:r>
              <a:rPr lang="en-US" altLang="zh-CN" dirty="0"/>
              <a:t>-&gt;</a:t>
            </a:r>
            <a:r>
              <a:rPr lang="en-US" altLang="zh-CN" dirty="0" err="1"/>
              <a:t>FreeList</a:t>
            </a:r>
            <a:r>
              <a:rPr lang="en-US" altLang="zh-CN" dirty="0"/>
              <a:t>[</a:t>
            </a:r>
            <a:r>
              <a:rPr lang="en-US" altLang="zh-CN" dirty="0" err="1"/>
              <a:t>FreeListIndex</a:t>
            </a:r>
            <a:r>
              <a:rPr lang="en-US" altLang="zh-CN" dirty="0"/>
              <a:t>].</a:t>
            </a:r>
            <a:r>
              <a:rPr lang="en-US" altLang="zh-CN" dirty="0" err="1"/>
              <a:t>pNextList</a:t>
            </a:r>
            <a:r>
              <a:rPr lang="en-US" altLang="zh-CN" dirty="0"/>
              <a:t> = </a:t>
            </a:r>
            <a:r>
              <a:rPr lang="en-US" altLang="zh-CN" dirty="0" err="1"/>
              <a:t>pFreeList</a:t>
            </a:r>
            <a:r>
              <a:rPr lang="en-US" altLang="zh-CN" dirty="0"/>
              <a:t> ;</a:t>
            </a:r>
          </a:p>
          <a:p>
            <a:r>
              <a:rPr lang="zh-CN" altLang="en-US" dirty="0"/>
              <a:t>这个操作会将前面所有的比自己小的</a:t>
            </a:r>
            <a:r>
              <a:rPr lang="en-US" altLang="zh-CN" dirty="0" err="1"/>
              <a:t>freelist</a:t>
            </a:r>
            <a:r>
              <a:rPr lang="zh-CN" altLang="en-US" dirty="0"/>
              <a:t>指向自己，这样在申请不到内存时可以找比自己大的内存的</a:t>
            </a:r>
            <a:r>
              <a:rPr lang="en-US" altLang="zh-CN" dirty="0" err="1"/>
              <a:t>freelist</a:t>
            </a:r>
            <a:r>
              <a:rPr lang="zh-CN" altLang="en-US" dirty="0"/>
              <a:t>去申请。</a:t>
            </a:r>
            <a:endParaRPr lang="en-US" altLang="zh-CN" dirty="0"/>
          </a:p>
        </p:txBody>
      </p:sp>
      <p:sp>
        <p:nvSpPr>
          <p:cNvPr id="33" name="矩形 32">
            <a:extLst>
              <a:ext uri="{FF2B5EF4-FFF2-40B4-BE49-F238E27FC236}">
                <a16:creationId xmlns:a16="http://schemas.microsoft.com/office/drawing/2014/main" id="{C503CF70-A34D-F0F3-AD5E-2944EE84506A}"/>
              </a:ext>
            </a:extLst>
          </p:cNvPr>
          <p:cNvSpPr/>
          <p:nvPr/>
        </p:nvSpPr>
        <p:spPr>
          <a:xfrm>
            <a:off x="3849055" y="4713958"/>
            <a:ext cx="792088" cy="3917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32</a:t>
            </a:r>
            <a:endParaRPr lang="zh-CN" altLang="en-US" dirty="0"/>
          </a:p>
        </p:txBody>
      </p:sp>
      <p:sp>
        <p:nvSpPr>
          <p:cNvPr id="35" name="矩形 34">
            <a:extLst>
              <a:ext uri="{FF2B5EF4-FFF2-40B4-BE49-F238E27FC236}">
                <a16:creationId xmlns:a16="http://schemas.microsoft.com/office/drawing/2014/main" id="{B61AED26-CDC9-93E4-CFB2-F9AC0E24DDA6}"/>
              </a:ext>
            </a:extLst>
          </p:cNvPr>
          <p:cNvSpPr/>
          <p:nvPr/>
        </p:nvSpPr>
        <p:spPr>
          <a:xfrm>
            <a:off x="3849055" y="5421906"/>
            <a:ext cx="792088" cy="3917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64</a:t>
            </a:r>
            <a:endParaRPr lang="zh-CN" altLang="en-US" dirty="0"/>
          </a:p>
        </p:txBody>
      </p:sp>
      <p:sp>
        <p:nvSpPr>
          <p:cNvPr id="37" name="矩形 36">
            <a:extLst>
              <a:ext uri="{FF2B5EF4-FFF2-40B4-BE49-F238E27FC236}">
                <a16:creationId xmlns:a16="http://schemas.microsoft.com/office/drawing/2014/main" id="{0B9D71C4-EDCD-E042-E3C9-C778AA62404B}"/>
              </a:ext>
            </a:extLst>
          </p:cNvPr>
          <p:cNvSpPr/>
          <p:nvPr/>
        </p:nvSpPr>
        <p:spPr>
          <a:xfrm>
            <a:off x="3849055" y="6128266"/>
            <a:ext cx="792088" cy="3917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96</a:t>
            </a:r>
            <a:endParaRPr lang="zh-CN" altLang="en-US" dirty="0"/>
          </a:p>
        </p:txBody>
      </p:sp>
      <p:sp>
        <p:nvSpPr>
          <p:cNvPr id="40" name="椭圆 39">
            <a:extLst>
              <a:ext uri="{FF2B5EF4-FFF2-40B4-BE49-F238E27FC236}">
                <a16:creationId xmlns:a16="http://schemas.microsoft.com/office/drawing/2014/main" id="{C468470B-4DC6-2011-BF09-AF776293B2DC}"/>
              </a:ext>
            </a:extLst>
          </p:cNvPr>
          <p:cNvSpPr/>
          <p:nvPr/>
        </p:nvSpPr>
        <p:spPr>
          <a:xfrm>
            <a:off x="5374167" y="6155994"/>
            <a:ext cx="360040" cy="3362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8" name="直接箭头连接符 47">
            <a:extLst>
              <a:ext uri="{FF2B5EF4-FFF2-40B4-BE49-F238E27FC236}">
                <a16:creationId xmlns:a16="http://schemas.microsoft.com/office/drawing/2014/main" id="{60F46194-D611-87C4-2FDC-DCD04B955CBD}"/>
              </a:ext>
            </a:extLst>
          </p:cNvPr>
          <p:cNvCxnSpPr>
            <a:stCxn id="37" idx="3"/>
            <a:endCxn id="40" idx="2"/>
          </p:cNvCxnSpPr>
          <p:nvPr/>
        </p:nvCxnSpPr>
        <p:spPr>
          <a:xfrm flipV="1">
            <a:off x="4641143" y="6324120"/>
            <a:ext cx="733024"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连接符: 肘形 51">
            <a:extLst>
              <a:ext uri="{FF2B5EF4-FFF2-40B4-BE49-F238E27FC236}">
                <a16:creationId xmlns:a16="http://schemas.microsoft.com/office/drawing/2014/main" id="{F4CA0477-7D9F-66B5-24C7-C2657BF06448}"/>
              </a:ext>
            </a:extLst>
          </p:cNvPr>
          <p:cNvCxnSpPr>
            <a:cxnSpLocks/>
          </p:cNvCxnSpPr>
          <p:nvPr/>
        </p:nvCxnSpPr>
        <p:spPr>
          <a:xfrm rot="10800000" flipV="1">
            <a:off x="3849055" y="5715689"/>
            <a:ext cx="12700" cy="706360"/>
          </a:xfrm>
          <a:prstGeom prst="bent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54" name="文本框 53">
            <a:extLst>
              <a:ext uri="{FF2B5EF4-FFF2-40B4-BE49-F238E27FC236}">
                <a16:creationId xmlns:a16="http://schemas.microsoft.com/office/drawing/2014/main" id="{1CBB1068-8BF3-A215-1C5A-29722A733B4D}"/>
              </a:ext>
            </a:extLst>
          </p:cNvPr>
          <p:cNvSpPr txBox="1"/>
          <p:nvPr/>
        </p:nvSpPr>
        <p:spPr>
          <a:xfrm>
            <a:off x="2009925" y="5499454"/>
            <a:ext cx="1059741" cy="369332"/>
          </a:xfrm>
          <a:prstGeom prst="rect">
            <a:avLst/>
          </a:prstGeom>
          <a:noFill/>
        </p:spPr>
        <p:txBody>
          <a:bodyPr wrap="square">
            <a:spAutoFit/>
          </a:bodyPr>
          <a:lstStyle/>
          <a:p>
            <a:r>
              <a:rPr lang="en-US" altLang="zh-CN" dirty="0" err="1">
                <a:solidFill>
                  <a:srgbClr val="FF0000"/>
                </a:solidFill>
              </a:rPr>
              <a:t>pNextList</a:t>
            </a:r>
            <a:endParaRPr lang="zh-CN" altLang="en-US" dirty="0"/>
          </a:p>
        </p:txBody>
      </p:sp>
      <p:cxnSp>
        <p:nvCxnSpPr>
          <p:cNvPr id="55" name="连接符: 肘形 54">
            <a:extLst>
              <a:ext uri="{FF2B5EF4-FFF2-40B4-BE49-F238E27FC236}">
                <a16:creationId xmlns:a16="http://schemas.microsoft.com/office/drawing/2014/main" id="{772B62FC-4F81-03E8-98C3-2140768FCEB2}"/>
              </a:ext>
            </a:extLst>
          </p:cNvPr>
          <p:cNvCxnSpPr>
            <a:stCxn id="33" idx="1"/>
            <a:endCxn id="37" idx="1"/>
          </p:cNvCxnSpPr>
          <p:nvPr/>
        </p:nvCxnSpPr>
        <p:spPr>
          <a:xfrm rot="10800000" flipV="1">
            <a:off x="3849055" y="4909813"/>
            <a:ext cx="12700" cy="1414308"/>
          </a:xfrm>
          <a:prstGeom prst="bentConnector3">
            <a:avLst>
              <a:gd name="adj1" fmla="val 5175000"/>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863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54"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85A64B7E-7A3F-4C83-A129-F8B124082610}"/>
              </a:ext>
            </a:extLst>
          </p:cNvPr>
          <p:cNvSpPr>
            <a:spLocks noGrp="1"/>
          </p:cNvSpPr>
          <p:nvPr>
            <p:ph type="title"/>
          </p:nvPr>
        </p:nvSpPr>
        <p:spPr>
          <a:xfrm>
            <a:off x="436056" y="500836"/>
            <a:ext cx="11062648" cy="447842"/>
          </a:xfrm>
        </p:spPr>
        <p:txBody>
          <a:bodyPr>
            <a:normAutofit fontScale="90000"/>
          </a:bodyPr>
          <a:lstStyle/>
          <a:p>
            <a:r>
              <a:rPr lang="zh-CN" altLang="en-US" sz="3100" dirty="0">
                <a:solidFill>
                  <a:schemeClr val="tx1">
                    <a:lumMod val="75000"/>
                    <a:lumOff val="25000"/>
                  </a:schemeClr>
                </a:solidFill>
                <a:latin typeface="黑体" panose="02010609060101010101" pitchFamily="49" charset="-122"/>
                <a:ea typeface="黑体" panose="02010609060101010101" pitchFamily="49" charset="-122"/>
                <a:cs typeface="Arial" panose="020B0604020202020204" pitchFamily="34" charset="0"/>
              </a:rPr>
              <a:t>内存管理算法</a:t>
            </a:r>
            <a:r>
              <a:rPr lang="en-US" altLang="zh-CN" sz="3100" dirty="0">
                <a:solidFill>
                  <a:schemeClr val="tx1">
                    <a:lumMod val="75000"/>
                    <a:lumOff val="25000"/>
                  </a:schemeClr>
                </a:solidFill>
                <a:latin typeface="黑体" panose="02010609060101010101" pitchFamily="49" charset="-122"/>
                <a:ea typeface="黑体" panose="02010609060101010101" pitchFamily="49" charset="-122"/>
                <a:cs typeface="Arial" panose="020B0604020202020204" pitchFamily="34" charset="0"/>
              </a:rPr>
              <a:t>-</a:t>
            </a:r>
            <a:r>
              <a:rPr lang="zh-CN" altLang="en-US" sz="3100" dirty="0">
                <a:solidFill>
                  <a:schemeClr val="tx1">
                    <a:lumMod val="75000"/>
                    <a:lumOff val="25000"/>
                  </a:schemeClr>
                </a:solidFill>
                <a:latin typeface="黑体" panose="02010609060101010101" pitchFamily="49" charset="-122"/>
                <a:ea typeface="黑体" panose="02010609060101010101" pitchFamily="49" charset="-122"/>
                <a:cs typeface="Arial" panose="020B0604020202020204" pitchFamily="34" charset="0"/>
              </a:rPr>
              <a:t>内存释放</a:t>
            </a:r>
            <a:endParaRPr lang="en-GB" sz="2700"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5" name="文本框 4">
            <a:extLst>
              <a:ext uri="{FF2B5EF4-FFF2-40B4-BE49-F238E27FC236}">
                <a16:creationId xmlns:a16="http://schemas.microsoft.com/office/drawing/2014/main" id="{096779E9-FAD7-74A3-8F0C-D3DE49B40EB6}"/>
              </a:ext>
            </a:extLst>
          </p:cNvPr>
          <p:cNvSpPr txBox="1"/>
          <p:nvPr/>
        </p:nvSpPr>
        <p:spPr>
          <a:xfrm>
            <a:off x="1047750" y="1378714"/>
            <a:ext cx="9372600" cy="2862322"/>
          </a:xfrm>
          <a:prstGeom prst="rect">
            <a:avLst/>
          </a:prstGeom>
          <a:noFill/>
        </p:spPr>
        <p:txBody>
          <a:bodyPr wrap="square">
            <a:spAutoFit/>
          </a:bodyPr>
          <a:lstStyle/>
          <a:p>
            <a:r>
              <a:rPr lang="zh-CN" altLang="en-US" dirty="0"/>
              <a:t>删除操作时若此</a:t>
            </a:r>
            <a:r>
              <a:rPr lang="en-US" altLang="zh-CN" dirty="0" err="1"/>
              <a:t>freelist</a:t>
            </a:r>
            <a:r>
              <a:rPr lang="zh-CN" altLang="en-US" dirty="0"/>
              <a:t>不存在空闲内存块时则会：</a:t>
            </a:r>
            <a:endParaRPr lang="en-US" altLang="zh-CN" dirty="0"/>
          </a:p>
          <a:p>
            <a:r>
              <a:rPr lang="en-US" altLang="zh-CN" dirty="0"/>
              <a:t>if ( ! </a:t>
            </a:r>
            <a:r>
              <a:rPr lang="en-US" altLang="zh-CN" dirty="0" err="1"/>
              <a:t>pList</a:t>
            </a:r>
            <a:r>
              <a:rPr lang="en-US" altLang="zh-CN" dirty="0"/>
              <a:t>-&gt;</a:t>
            </a:r>
            <a:r>
              <a:rPr lang="en-US" altLang="zh-CN" dirty="0" err="1"/>
              <a:t>pFirstBuf</a:t>
            </a:r>
            <a:r>
              <a:rPr lang="en-US" altLang="zh-CN" dirty="0"/>
              <a:t>  &amp;&amp;  </a:t>
            </a:r>
            <a:r>
              <a:rPr lang="en-US" altLang="zh-CN" dirty="0" err="1"/>
              <a:t>pList</a:t>
            </a:r>
            <a:r>
              <a:rPr lang="en-US" altLang="zh-CN" dirty="0"/>
              <a:t> != LAST_FREE_LIST(</a:t>
            </a:r>
            <a:r>
              <a:rPr lang="en-US" altLang="zh-CN" dirty="0" err="1"/>
              <a:t>pPool</a:t>
            </a:r>
            <a:r>
              <a:rPr lang="en-US" altLang="zh-CN" dirty="0"/>
              <a:t>) )</a:t>
            </a:r>
          </a:p>
          <a:p>
            <a:r>
              <a:rPr lang="en-US" altLang="zh-CN" dirty="0"/>
              <a:t>        {</a:t>
            </a:r>
          </a:p>
          <a:p>
            <a:r>
              <a:rPr lang="en-US" altLang="zh-CN" dirty="0"/>
              <a:t>            while( </a:t>
            </a:r>
            <a:r>
              <a:rPr lang="en-US" altLang="zh-CN" dirty="0" err="1"/>
              <a:t>i</a:t>
            </a:r>
            <a:r>
              <a:rPr lang="en-US" altLang="zh-CN" dirty="0"/>
              <a:t>-- )</a:t>
            </a:r>
          </a:p>
          <a:p>
            <a:r>
              <a:rPr lang="en-US" altLang="zh-CN" dirty="0"/>
              <a:t>                if ( </a:t>
            </a:r>
            <a:r>
              <a:rPr lang="en-US" altLang="zh-CN" dirty="0" err="1"/>
              <a:t>pPool</a:t>
            </a:r>
            <a:r>
              <a:rPr lang="en-US" altLang="zh-CN" dirty="0"/>
              <a:t>-&gt;</a:t>
            </a:r>
            <a:r>
              <a:rPr lang="en-US" altLang="zh-CN" dirty="0" err="1"/>
              <a:t>FreeList</a:t>
            </a:r>
            <a:r>
              <a:rPr lang="en-US" altLang="zh-CN" dirty="0"/>
              <a:t>[</a:t>
            </a:r>
            <a:r>
              <a:rPr lang="en-US" altLang="zh-CN" dirty="0" err="1"/>
              <a:t>i</a:t>
            </a:r>
            <a:r>
              <a:rPr lang="en-US" altLang="zh-CN" dirty="0"/>
              <a:t>].</a:t>
            </a:r>
            <a:r>
              <a:rPr lang="en-US" altLang="zh-CN" dirty="0" err="1"/>
              <a:t>pNextList</a:t>
            </a:r>
            <a:r>
              <a:rPr lang="en-US" altLang="zh-CN" dirty="0"/>
              <a:t> != </a:t>
            </a:r>
            <a:r>
              <a:rPr lang="en-US" altLang="zh-CN" dirty="0" err="1"/>
              <a:t>pList</a:t>
            </a:r>
            <a:r>
              <a:rPr lang="en-US" altLang="zh-CN" dirty="0"/>
              <a:t> )</a:t>
            </a:r>
          </a:p>
          <a:p>
            <a:r>
              <a:rPr lang="en-US" altLang="zh-CN" dirty="0"/>
              <a:t>                    break ;</a:t>
            </a:r>
          </a:p>
          <a:p>
            <a:r>
              <a:rPr lang="en-US" altLang="zh-CN" dirty="0"/>
              <a:t>                else</a:t>
            </a:r>
          </a:p>
          <a:p>
            <a:r>
              <a:rPr lang="en-US" altLang="zh-CN" dirty="0"/>
              <a:t>                    </a:t>
            </a:r>
            <a:r>
              <a:rPr lang="en-US" altLang="zh-CN" dirty="0" err="1"/>
              <a:t>pPool</a:t>
            </a:r>
            <a:r>
              <a:rPr lang="en-US" altLang="zh-CN" dirty="0"/>
              <a:t>-&gt;</a:t>
            </a:r>
            <a:r>
              <a:rPr lang="en-US" altLang="zh-CN" dirty="0" err="1"/>
              <a:t>FreeList</a:t>
            </a:r>
            <a:r>
              <a:rPr lang="en-US" altLang="zh-CN" dirty="0"/>
              <a:t>[</a:t>
            </a:r>
            <a:r>
              <a:rPr lang="en-US" altLang="zh-CN" dirty="0" err="1"/>
              <a:t>i</a:t>
            </a:r>
            <a:r>
              <a:rPr lang="en-US" altLang="zh-CN" dirty="0"/>
              <a:t>].</a:t>
            </a:r>
            <a:r>
              <a:rPr lang="en-US" altLang="zh-CN" dirty="0" err="1"/>
              <a:t>pNextList</a:t>
            </a:r>
            <a:r>
              <a:rPr lang="en-US" altLang="zh-CN" dirty="0"/>
              <a:t> = </a:t>
            </a:r>
            <a:r>
              <a:rPr lang="en-US" altLang="zh-CN" dirty="0" err="1"/>
              <a:t>pList</a:t>
            </a:r>
            <a:r>
              <a:rPr lang="en-US" altLang="zh-CN" dirty="0"/>
              <a:t>-&gt;</a:t>
            </a:r>
            <a:r>
              <a:rPr lang="en-US" altLang="zh-CN" dirty="0" err="1"/>
              <a:t>pNextList</a:t>
            </a:r>
            <a:r>
              <a:rPr lang="en-US" altLang="zh-CN" dirty="0"/>
              <a:t> ;</a:t>
            </a:r>
          </a:p>
          <a:p>
            <a:r>
              <a:rPr lang="en-US" altLang="zh-CN" dirty="0"/>
              <a:t>        }</a:t>
            </a:r>
          </a:p>
          <a:p>
            <a:r>
              <a:rPr lang="zh-CN" altLang="en-US" dirty="0"/>
              <a:t>此时原本指向这个</a:t>
            </a:r>
            <a:r>
              <a:rPr lang="en-US" altLang="zh-CN" dirty="0" err="1"/>
              <a:t>freelist</a:t>
            </a:r>
            <a:r>
              <a:rPr lang="zh-CN" altLang="en-US" dirty="0"/>
              <a:t>的会指向下个较大的非空的</a:t>
            </a:r>
            <a:r>
              <a:rPr lang="en-US" altLang="zh-CN" dirty="0" err="1"/>
              <a:t>freelist</a:t>
            </a:r>
            <a:endParaRPr lang="zh-CN" altLang="en-US" dirty="0"/>
          </a:p>
        </p:txBody>
      </p:sp>
      <p:sp>
        <p:nvSpPr>
          <p:cNvPr id="40" name="矩形 39">
            <a:extLst>
              <a:ext uri="{FF2B5EF4-FFF2-40B4-BE49-F238E27FC236}">
                <a16:creationId xmlns:a16="http://schemas.microsoft.com/office/drawing/2014/main" id="{8A63FBA6-2E20-EFFE-6823-09186BC1F74A}"/>
              </a:ext>
            </a:extLst>
          </p:cNvPr>
          <p:cNvSpPr/>
          <p:nvPr/>
        </p:nvSpPr>
        <p:spPr>
          <a:xfrm>
            <a:off x="4220530" y="4475833"/>
            <a:ext cx="792088" cy="3917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32</a:t>
            </a:r>
            <a:endParaRPr lang="zh-CN" altLang="en-US" dirty="0"/>
          </a:p>
        </p:txBody>
      </p:sp>
      <p:sp>
        <p:nvSpPr>
          <p:cNvPr id="41" name="矩形 40">
            <a:extLst>
              <a:ext uri="{FF2B5EF4-FFF2-40B4-BE49-F238E27FC236}">
                <a16:creationId xmlns:a16="http://schemas.microsoft.com/office/drawing/2014/main" id="{03315C77-629A-47E4-0DE4-982A0AB1D8A1}"/>
              </a:ext>
            </a:extLst>
          </p:cNvPr>
          <p:cNvSpPr/>
          <p:nvPr/>
        </p:nvSpPr>
        <p:spPr>
          <a:xfrm>
            <a:off x="4220530" y="5183781"/>
            <a:ext cx="792088" cy="3917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64</a:t>
            </a:r>
            <a:endParaRPr lang="zh-CN" altLang="en-US" dirty="0"/>
          </a:p>
        </p:txBody>
      </p:sp>
      <p:sp>
        <p:nvSpPr>
          <p:cNvPr id="42" name="矩形 41">
            <a:extLst>
              <a:ext uri="{FF2B5EF4-FFF2-40B4-BE49-F238E27FC236}">
                <a16:creationId xmlns:a16="http://schemas.microsoft.com/office/drawing/2014/main" id="{2982A1BF-3CC3-EC62-BF8C-CE5D616BA2C3}"/>
              </a:ext>
            </a:extLst>
          </p:cNvPr>
          <p:cNvSpPr/>
          <p:nvPr/>
        </p:nvSpPr>
        <p:spPr>
          <a:xfrm>
            <a:off x="4220530" y="5890141"/>
            <a:ext cx="792088" cy="3917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96</a:t>
            </a:r>
            <a:endParaRPr lang="zh-CN" altLang="en-US" dirty="0"/>
          </a:p>
        </p:txBody>
      </p:sp>
      <p:sp>
        <p:nvSpPr>
          <p:cNvPr id="43" name="椭圆 42">
            <a:extLst>
              <a:ext uri="{FF2B5EF4-FFF2-40B4-BE49-F238E27FC236}">
                <a16:creationId xmlns:a16="http://schemas.microsoft.com/office/drawing/2014/main" id="{EA50C3BD-8012-F2F6-CDB6-492A262B2899}"/>
              </a:ext>
            </a:extLst>
          </p:cNvPr>
          <p:cNvSpPr/>
          <p:nvPr/>
        </p:nvSpPr>
        <p:spPr>
          <a:xfrm>
            <a:off x="5735960" y="5175186"/>
            <a:ext cx="360040" cy="3362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a:extLst>
              <a:ext uri="{FF2B5EF4-FFF2-40B4-BE49-F238E27FC236}">
                <a16:creationId xmlns:a16="http://schemas.microsoft.com/office/drawing/2014/main" id="{C5595A5C-9456-1CA9-D55A-B6484961724E}"/>
              </a:ext>
            </a:extLst>
          </p:cNvPr>
          <p:cNvSpPr/>
          <p:nvPr/>
        </p:nvSpPr>
        <p:spPr>
          <a:xfrm>
            <a:off x="5745642" y="5917869"/>
            <a:ext cx="360040" cy="3362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a:extLst>
              <a:ext uri="{FF2B5EF4-FFF2-40B4-BE49-F238E27FC236}">
                <a16:creationId xmlns:a16="http://schemas.microsoft.com/office/drawing/2014/main" id="{3605F835-84D1-55BA-791B-2D5E93BCCA7B}"/>
              </a:ext>
            </a:extLst>
          </p:cNvPr>
          <p:cNvSpPr/>
          <p:nvPr/>
        </p:nvSpPr>
        <p:spPr>
          <a:xfrm>
            <a:off x="6599325" y="5917869"/>
            <a:ext cx="360040" cy="3362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a:extLst>
              <a:ext uri="{FF2B5EF4-FFF2-40B4-BE49-F238E27FC236}">
                <a16:creationId xmlns:a16="http://schemas.microsoft.com/office/drawing/2014/main" id="{A6A4B150-BD83-0C69-0C4F-C0FF4D8363F4}"/>
              </a:ext>
            </a:extLst>
          </p:cNvPr>
          <p:cNvSpPr/>
          <p:nvPr/>
        </p:nvSpPr>
        <p:spPr>
          <a:xfrm>
            <a:off x="7465696" y="5917869"/>
            <a:ext cx="360040" cy="3362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8" name="直接箭头连接符 47">
            <a:extLst>
              <a:ext uri="{FF2B5EF4-FFF2-40B4-BE49-F238E27FC236}">
                <a16:creationId xmlns:a16="http://schemas.microsoft.com/office/drawing/2014/main" id="{C717D5C4-D31F-2C23-2B35-F7ED9DB89C1A}"/>
              </a:ext>
            </a:extLst>
          </p:cNvPr>
          <p:cNvCxnSpPr>
            <a:cxnSpLocks/>
            <a:endCxn id="43" idx="2"/>
          </p:cNvCxnSpPr>
          <p:nvPr/>
        </p:nvCxnSpPr>
        <p:spPr>
          <a:xfrm>
            <a:off x="5002936" y="5337295"/>
            <a:ext cx="733024" cy="60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直接箭头连接符 49">
            <a:extLst>
              <a:ext uri="{FF2B5EF4-FFF2-40B4-BE49-F238E27FC236}">
                <a16:creationId xmlns:a16="http://schemas.microsoft.com/office/drawing/2014/main" id="{6EF8336B-DB90-B38F-82B0-122D6EB61928}"/>
              </a:ext>
            </a:extLst>
          </p:cNvPr>
          <p:cNvCxnSpPr>
            <a:stCxn id="42" idx="3"/>
            <a:endCxn id="44" idx="2"/>
          </p:cNvCxnSpPr>
          <p:nvPr/>
        </p:nvCxnSpPr>
        <p:spPr>
          <a:xfrm flipV="1">
            <a:off x="5012618" y="6085995"/>
            <a:ext cx="733024"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直接箭头连接符 50">
            <a:extLst>
              <a:ext uri="{FF2B5EF4-FFF2-40B4-BE49-F238E27FC236}">
                <a16:creationId xmlns:a16="http://schemas.microsoft.com/office/drawing/2014/main" id="{6D76C443-D434-A9F4-0031-ABD142E267E8}"/>
              </a:ext>
            </a:extLst>
          </p:cNvPr>
          <p:cNvCxnSpPr>
            <a:stCxn id="44" idx="6"/>
            <a:endCxn id="46" idx="2"/>
          </p:cNvCxnSpPr>
          <p:nvPr/>
        </p:nvCxnSpPr>
        <p:spPr>
          <a:xfrm>
            <a:off x="6105682" y="6085995"/>
            <a:ext cx="49364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直接箭头连接符 51">
            <a:extLst>
              <a:ext uri="{FF2B5EF4-FFF2-40B4-BE49-F238E27FC236}">
                <a16:creationId xmlns:a16="http://schemas.microsoft.com/office/drawing/2014/main" id="{DF334903-C595-1A10-BF69-D76B8C400F8C}"/>
              </a:ext>
            </a:extLst>
          </p:cNvPr>
          <p:cNvCxnSpPr>
            <a:stCxn id="46" idx="6"/>
            <a:endCxn id="47" idx="2"/>
          </p:cNvCxnSpPr>
          <p:nvPr/>
        </p:nvCxnSpPr>
        <p:spPr>
          <a:xfrm>
            <a:off x="6959365" y="6085995"/>
            <a:ext cx="50633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4" name="文本框 53">
            <a:extLst>
              <a:ext uri="{FF2B5EF4-FFF2-40B4-BE49-F238E27FC236}">
                <a16:creationId xmlns:a16="http://schemas.microsoft.com/office/drawing/2014/main" id="{1453BF98-EE1E-859B-48F9-57A60503B3CD}"/>
              </a:ext>
            </a:extLst>
          </p:cNvPr>
          <p:cNvSpPr txBox="1"/>
          <p:nvPr/>
        </p:nvSpPr>
        <p:spPr>
          <a:xfrm>
            <a:off x="2381400" y="4814449"/>
            <a:ext cx="1059741" cy="369332"/>
          </a:xfrm>
          <a:prstGeom prst="rect">
            <a:avLst/>
          </a:prstGeom>
          <a:noFill/>
        </p:spPr>
        <p:txBody>
          <a:bodyPr wrap="square">
            <a:spAutoFit/>
          </a:bodyPr>
          <a:lstStyle/>
          <a:p>
            <a:r>
              <a:rPr lang="en-US" altLang="zh-CN" dirty="0" err="1">
                <a:solidFill>
                  <a:srgbClr val="FF0000"/>
                </a:solidFill>
              </a:rPr>
              <a:t>pNextList</a:t>
            </a:r>
            <a:endParaRPr lang="zh-CN" altLang="en-US" dirty="0"/>
          </a:p>
        </p:txBody>
      </p:sp>
      <p:cxnSp>
        <p:nvCxnSpPr>
          <p:cNvPr id="55" name="连接符: 肘形 54">
            <a:extLst>
              <a:ext uri="{FF2B5EF4-FFF2-40B4-BE49-F238E27FC236}">
                <a16:creationId xmlns:a16="http://schemas.microsoft.com/office/drawing/2014/main" id="{2126B8B5-EA3F-EC56-614D-6B40BCB83F16}"/>
              </a:ext>
            </a:extLst>
          </p:cNvPr>
          <p:cNvCxnSpPr>
            <a:cxnSpLocks/>
            <a:stCxn id="40" idx="1"/>
            <a:endCxn id="41" idx="1"/>
          </p:cNvCxnSpPr>
          <p:nvPr/>
        </p:nvCxnSpPr>
        <p:spPr>
          <a:xfrm rot="10800000" flipV="1">
            <a:off x="4220530" y="4671688"/>
            <a:ext cx="12700" cy="707948"/>
          </a:xfrm>
          <a:prstGeom prst="bentConnector3">
            <a:avLst>
              <a:gd name="adj1" fmla="val 49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连接符: 肘形 61">
            <a:extLst>
              <a:ext uri="{FF2B5EF4-FFF2-40B4-BE49-F238E27FC236}">
                <a16:creationId xmlns:a16="http://schemas.microsoft.com/office/drawing/2014/main" id="{257F0099-4D47-818B-25E2-C66DA9CE8140}"/>
              </a:ext>
            </a:extLst>
          </p:cNvPr>
          <p:cNvCxnSpPr>
            <a:cxnSpLocks/>
            <a:stCxn id="40" idx="1"/>
            <a:endCxn id="42" idx="1"/>
          </p:cNvCxnSpPr>
          <p:nvPr/>
        </p:nvCxnSpPr>
        <p:spPr>
          <a:xfrm rot="10800000" flipV="1">
            <a:off x="4220530" y="4671688"/>
            <a:ext cx="12700" cy="1414308"/>
          </a:xfrm>
          <a:prstGeom prst="bentConnector3">
            <a:avLst>
              <a:gd name="adj1" fmla="val 660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连接符: 肘形 64">
            <a:extLst>
              <a:ext uri="{FF2B5EF4-FFF2-40B4-BE49-F238E27FC236}">
                <a16:creationId xmlns:a16="http://schemas.microsoft.com/office/drawing/2014/main" id="{FE30C487-39ED-8B4F-AC6D-6186B7D7E2AE}"/>
              </a:ext>
            </a:extLst>
          </p:cNvPr>
          <p:cNvCxnSpPr>
            <a:cxnSpLocks/>
          </p:cNvCxnSpPr>
          <p:nvPr/>
        </p:nvCxnSpPr>
        <p:spPr>
          <a:xfrm rot="10800000" flipV="1">
            <a:off x="4233230" y="5480875"/>
            <a:ext cx="12700" cy="706360"/>
          </a:xfrm>
          <a:prstGeom prst="bentConnector3">
            <a:avLst>
              <a:gd name="adj1" fmla="val 4950000"/>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616298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43"/>
                                        </p:tgtEl>
                                      </p:cBhvr>
                                    </p:animEffect>
                                    <p:set>
                                      <p:cBhvr>
                                        <p:cTn id="7" dur="1" fill="hold">
                                          <p:stCondLst>
                                            <p:cond delay="499"/>
                                          </p:stCondLst>
                                        </p:cTn>
                                        <p:tgtEl>
                                          <p:spTgt spid="43"/>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48"/>
                                        </p:tgtEl>
                                      </p:cBhvr>
                                    </p:animEffect>
                                    <p:set>
                                      <p:cBhvr>
                                        <p:cTn id="10" dur="1" fill="hold">
                                          <p:stCondLst>
                                            <p:cond delay="499"/>
                                          </p:stCondLst>
                                        </p:cTn>
                                        <p:tgtEl>
                                          <p:spTgt spid="48"/>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55"/>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62"/>
                                        </p:tgtEl>
                                        <p:attrNameLst>
                                          <p:attrName>style.visibility</p:attrName>
                                        </p:attrNameLst>
                                      </p:cBhvr>
                                      <p:to>
                                        <p:strVal val="visible"/>
                                      </p:to>
                                    </p:set>
                                    <p:animEffect transition="in" filter="fade">
                                      <p:cBhvr>
                                        <p:cTn id="19"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64957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85A64B7E-7A3F-4C83-A129-F8B124082610}"/>
              </a:ext>
            </a:extLst>
          </p:cNvPr>
          <p:cNvSpPr>
            <a:spLocks noGrp="1"/>
          </p:cNvSpPr>
          <p:nvPr>
            <p:ph type="title"/>
          </p:nvPr>
        </p:nvSpPr>
        <p:spPr>
          <a:xfrm>
            <a:off x="436056" y="500836"/>
            <a:ext cx="11062648" cy="447842"/>
          </a:xfrm>
        </p:spPr>
        <p:txBody>
          <a:bodyPr>
            <a:normAutofit fontScale="90000"/>
          </a:bodyPr>
          <a:lstStyle/>
          <a:p>
            <a:pPr algn="l" latinLnBrk="1"/>
            <a:r>
              <a:rPr lang="zh-CN" altLang="en-US" sz="2800" b="1" dirty="0">
                <a:ln w="12700">
                  <a:noFill/>
                  <a:prstDash val="solid"/>
                </a:ln>
                <a:latin typeface="黑体" panose="02010609060101010101" pitchFamily="49" charset="-122"/>
                <a:ea typeface="黑体" panose="02010609060101010101" pitchFamily="49" charset="-122"/>
                <a:cs typeface="Arial" panose="020B0604020202020204" pitchFamily="34" charset="0"/>
              </a:rPr>
              <a:t>动态内存分配</a:t>
            </a:r>
            <a:endParaRPr lang="en-US" altLang="zh-CN" sz="2800" b="1" dirty="0">
              <a:ln w="12700">
                <a:noFill/>
                <a:prstDash val="solid"/>
              </a:ln>
              <a:latin typeface="黑体" panose="02010609060101010101" pitchFamily="49" charset="-122"/>
              <a:ea typeface="黑体" panose="02010609060101010101" pitchFamily="49" charset="-122"/>
              <a:cs typeface="Arial" panose="020B0604020202020204" pitchFamily="34" charset="0"/>
            </a:endParaRPr>
          </a:p>
        </p:txBody>
      </p:sp>
      <p:sp>
        <p:nvSpPr>
          <p:cNvPr id="2" name="文本框 1">
            <a:extLst>
              <a:ext uri="{FF2B5EF4-FFF2-40B4-BE49-F238E27FC236}">
                <a16:creationId xmlns:a16="http://schemas.microsoft.com/office/drawing/2014/main" id="{0CACCE15-21EA-B4E3-FCE7-90792E1B2BB9}"/>
              </a:ext>
            </a:extLst>
          </p:cNvPr>
          <p:cNvSpPr txBox="1"/>
          <p:nvPr/>
        </p:nvSpPr>
        <p:spPr>
          <a:xfrm>
            <a:off x="1547718" y="1743673"/>
            <a:ext cx="9096563" cy="1938992"/>
          </a:xfrm>
          <a:prstGeom prst="rect">
            <a:avLst/>
          </a:prstGeom>
          <a:noFill/>
        </p:spPr>
        <p:txBody>
          <a:bodyPr wrap="square" rtlCol="0">
            <a:spAutoFit/>
          </a:bodyPr>
          <a:lstStyle/>
          <a:p>
            <a:r>
              <a:rPr lang="zh-CN" altLang="en-US" sz="2400" dirty="0"/>
              <a:t>使用动态内存分配就可以解决上面的问题。动态内存分配就是指在程序执行过程中动态的分配回收存储空间的分配内存方法。动态分配不像数组等静态内存分配方法那样需要预先分配存储空间，而是由系统根据程序的需要即使分配，而分配的大小就是程序要求的大小。</a:t>
            </a:r>
          </a:p>
        </p:txBody>
      </p:sp>
      <p:pic>
        <p:nvPicPr>
          <p:cNvPr id="4" name="Picture 4">
            <a:extLst>
              <a:ext uri="{FF2B5EF4-FFF2-40B4-BE49-F238E27FC236}">
                <a16:creationId xmlns:a16="http://schemas.microsoft.com/office/drawing/2014/main" id="{DA731CFD-1B41-B0A6-5F8C-B5B8D61C2F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47857" y="4400962"/>
            <a:ext cx="2240464" cy="2240464"/>
          </a:xfrm>
          <a:prstGeom prst="rect">
            <a:avLst/>
          </a:prstGeom>
          <a:noFill/>
          <a:extLst>
            <a:ext uri="{909E8E84-426E-40DD-AFC4-6F175D3DCCD1}">
              <a14:hiddenFill xmlns:a14="http://schemas.microsoft.com/office/drawing/2010/main">
                <a:solidFill>
                  <a:srgbClr val="FFFFFF"/>
                </a:solidFill>
              </a14:hiddenFill>
            </a:ext>
          </a:extLst>
        </p:spPr>
      </p:pic>
      <p:sp>
        <p:nvSpPr>
          <p:cNvPr id="5" name="思想气泡: 云 4">
            <a:extLst>
              <a:ext uri="{FF2B5EF4-FFF2-40B4-BE49-F238E27FC236}">
                <a16:creationId xmlns:a16="http://schemas.microsoft.com/office/drawing/2014/main" id="{B74289AC-0BDF-5616-3423-5854D3A0C73E}"/>
              </a:ext>
            </a:extLst>
          </p:cNvPr>
          <p:cNvSpPr/>
          <p:nvPr/>
        </p:nvSpPr>
        <p:spPr>
          <a:xfrm>
            <a:off x="8145350" y="3504955"/>
            <a:ext cx="2206028" cy="1036792"/>
          </a:xfrm>
          <a:prstGeom prst="cloud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dirty="0"/>
              <a:t>这些全局数组能重复使用就好了</a:t>
            </a:r>
          </a:p>
        </p:txBody>
      </p:sp>
    </p:spTree>
    <p:extLst>
      <p:ext uri="{BB962C8B-B14F-4D97-AF65-F5344CB8AC3E}">
        <p14:creationId xmlns:p14="http://schemas.microsoft.com/office/powerpoint/2010/main" val="9779081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85A64B7E-7A3F-4C83-A129-F8B124082610}"/>
              </a:ext>
            </a:extLst>
          </p:cNvPr>
          <p:cNvSpPr>
            <a:spLocks noGrp="1"/>
          </p:cNvSpPr>
          <p:nvPr>
            <p:ph type="title"/>
          </p:nvPr>
        </p:nvSpPr>
        <p:spPr>
          <a:xfrm>
            <a:off x="436056" y="500836"/>
            <a:ext cx="11062648" cy="447842"/>
          </a:xfrm>
        </p:spPr>
        <p:txBody>
          <a:bodyPr>
            <a:normAutofit fontScale="90000"/>
          </a:bodyPr>
          <a:lstStyle/>
          <a:p>
            <a:pPr algn="l" latinLnBrk="1"/>
            <a:r>
              <a:rPr lang="zh-CN" altLang="en-US" sz="2800" b="1" dirty="0">
                <a:ln w="12700">
                  <a:noFill/>
                  <a:prstDash val="solid"/>
                </a:ln>
                <a:latin typeface="黑体" panose="02010609060101010101" pitchFamily="49" charset="-122"/>
                <a:ea typeface="黑体" panose="02010609060101010101" pitchFamily="49" charset="-122"/>
                <a:cs typeface="Arial" panose="020B0604020202020204" pitchFamily="34" charset="0"/>
              </a:rPr>
              <a:t>静态内存分配和动态内存分配</a:t>
            </a:r>
            <a:endParaRPr lang="en-US" altLang="zh-CN" sz="2800" b="1" dirty="0">
              <a:ln w="12700">
                <a:noFill/>
                <a:prstDash val="solid"/>
              </a:ln>
              <a:latin typeface="黑体" panose="02010609060101010101" pitchFamily="49" charset="-122"/>
              <a:ea typeface="黑体" panose="02010609060101010101" pitchFamily="49" charset="-122"/>
              <a:cs typeface="Arial" panose="020B0604020202020204" pitchFamily="34" charset="0"/>
            </a:endParaRPr>
          </a:p>
        </p:txBody>
      </p:sp>
      <p:sp>
        <p:nvSpPr>
          <p:cNvPr id="2" name="文本框 1">
            <a:extLst>
              <a:ext uri="{FF2B5EF4-FFF2-40B4-BE49-F238E27FC236}">
                <a16:creationId xmlns:a16="http://schemas.microsoft.com/office/drawing/2014/main" id="{0CACCE15-21EA-B4E3-FCE7-90792E1B2BB9}"/>
              </a:ext>
            </a:extLst>
          </p:cNvPr>
          <p:cNvSpPr txBox="1"/>
          <p:nvPr/>
        </p:nvSpPr>
        <p:spPr>
          <a:xfrm>
            <a:off x="1715687" y="2114612"/>
            <a:ext cx="8760626" cy="2308324"/>
          </a:xfrm>
          <a:prstGeom prst="rect">
            <a:avLst/>
          </a:prstGeom>
          <a:noFill/>
        </p:spPr>
        <p:txBody>
          <a:bodyPr wrap="square" rtlCol="0">
            <a:spAutoFit/>
          </a:bodyPr>
          <a:lstStyle/>
          <a:p>
            <a:r>
              <a:rPr lang="zh-CN" altLang="en-US" sz="2400" dirty="0"/>
              <a:t>在嵌入式程序设计中，内存分配应该根据所设计的系统的特点来决定是使用动态内存分配算法还是静态内存分配算法，一些可靠性要求非常高的系统应选择使用静态分配，而普通的业务系统可以使用动态内存分配来提高内存使用效率。静态分配可以保证设备的可靠性，但是需要考虑内存上限，内存使用效率低，而动态内存分配则相反。</a:t>
            </a:r>
          </a:p>
        </p:txBody>
      </p:sp>
    </p:spTree>
    <p:extLst>
      <p:ext uri="{BB962C8B-B14F-4D97-AF65-F5344CB8AC3E}">
        <p14:creationId xmlns:p14="http://schemas.microsoft.com/office/powerpoint/2010/main" val="20173577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85A64B7E-7A3F-4C83-A129-F8B124082610}"/>
              </a:ext>
            </a:extLst>
          </p:cNvPr>
          <p:cNvSpPr>
            <a:spLocks noGrp="1"/>
          </p:cNvSpPr>
          <p:nvPr>
            <p:ph type="title"/>
          </p:nvPr>
        </p:nvSpPr>
        <p:spPr>
          <a:xfrm>
            <a:off x="436056" y="500836"/>
            <a:ext cx="11062648" cy="447842"/>
          </a:xfrm>
        </p:spPr>
        <p:txBody>
          <a:bodyPr>
            <a:normAutofit fontScale="90000"/>
          </a:bodyPr>
          <a:lstStyle/>
          <a:p>
            <a:pPr algn="l" latinLnBrk="1"/>
            <a:r>
              <a:rPr lang="zh-CN" altLang="en-US" sz="2800" b="1" dirty="0">
                <a:ln w="12700">
                  <a:noFill/>
                  <a:prstDash val="solid"/>
                </a:ln>
                <a:latin typeface="黑体" panose="02010609060101010101" pitchFamily="49" charset="-122"/>
                <a:ea typeface="黑体" panose="02010609060101010101" pitchFamily="49" charset="-122"/>
                <a:cs typeface="Arial" panose="020B0604020202020204" pitchFamily="34" charset="0"/>
              </a:rPr>
              <a:t>内存碎片</a:t>
            </a:r>
            <a:endParaRPr lang="en-US" altLang="zh-CN" sz="2800" b="1" dirty="0">
              <a:ln w="12700">
                <a:noFill/>
                <a:prstDash val="solid"/>
              </a:ln>
              <a:latin typeface="黑体" panose="02010609060101010101" pitchFamily="49" charset="-122"/>
              <a:ea typeface="黑体" panose="02010609060101010101" pitchFamily="49" charset="-122"/>
              <a:cs typeface="Arial" panose="020B0604020202020204" pitchFamily="34" charset="0"/>
            </a:endParaRPr>
          </a:p>
        </p:txBody>
      </p:sp>
      <p:sp>
        <p:nvSpPr>
          <p:cNvPr id="3" name="文本框 2">
            <a:extLst>
              <a:ext uri="{FF2B5EF4-FFF2-40B4-BE49-F238E27FC236}">
                <a16:creationId xmlns:a16="http://schemas.microsoft.com/office/drawing/2014/main" id="{E88A33A1-129E-5CAE-097A-E56CD84D1843}"/>
              </a:ext>
            </a:extLst>
          </p:cNvPr>
          <p:cNvSpPr txBox="1"/>
          <p:nvPr/>
        </p:nvSpPr>
        <p:spPr>
          <a:xfrm>
            <a:off x="1085850" y="2200275"/>
            <a:ext cx="10239375" cy="923330"/>
          </a:xfrm>
          <a:prstGeom prst="rect">
            <a:avLst/>
          </a:prstGeom>
          <a:noFill/>
        </p:spPr>
        <p:txBody>
          <a:bodyPr wrap="square" rtlCol="0">
            <a:spAutoFit/>
          </a:bodyPr>
          <a:lstStyle/>
          <a:p>
            <a:r>
              <a:rPr lang="zh-CN" altLang="en-US" dirty="0"/>
              <a:t>内存碎片</a:t>
            </a:r>
            <a:r>
              <a:rPr lang="en-US" altLang="zh-CN" dirty="0"/>
              <a:t>: </a:t>
            </a:r>
            <a:r>
              <a:rPr lang="zh-CN" altLang="en-US" dirty="0"/>
              <a:t>在不断的申请释放过程，产生一些无法利用的小内存，从宏观的角度看，这些小内存加起来很大，但是由于这些内存地址不连续导致无法使用，在后面的内存管理算法的发展中我们会慢慢理解，并学习如何尽可能地减少内存碎片化</a:t>
            </a:r>
          </a:p>
        </p:txBody>
      </p:sp>
    </p:spTree>
    <p:extLst>
      <p:ext uri="{BB962C8B-B14F-4D97-AF65-F5344CB8AC3E}">
        <p14:creationId xmlns:p14="http://schemas.microsoft.com/office/powerpoint/2010/main" val="21740843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圆角矩形 4">
            <a:extLst>
              <a:ext uri="{FF2B5EF4-FFF2-40B4-BE49-F238E27FC236}">
                <a16:creationId xmlns:a16="http://schemas.microsoft.com/office/drawing/2014/main" id="{F256DACB-D6C7-43FA-8D28-712EE6213A42}"/>
              </a:ext>
            </a:extLst>
          </p:cNvPr>
          <p:cNvSpPr/>
          <p:nvPr/>
        </p:nvSpPr>
        <p:spPr>
          <a:xfrm>
            <a:off x="755208" y="2328714"/>
            <a:ext cx="7524726" cy="2545290"/>
          </a:xfrm>
          <a:prstGeom prst="roundRect">
            <a:avLst>
              <a:gd name="adj" fmla="val 5714"/>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latinLnBrk="1"/>
            <a:r>
              <a:rPr lang="zh-CN" altLang="en-US" sz="3200" b="1" dirty="0">
                <a:ln w="12700">
                  <a:noFill/>
                  <a:prstDash val="solid"/>
                </a:ln>
                <a:solidFill>
                  <a:schemeClr val="tx1"/>
                </a:solidFill>
                <a:latin typeface="黑体" panose="02010609060101010101" pitchFamily="49" charset="-122"/>
                <a:ea typeface="黑体" panose="02010609060101010101" pitchFamily="49" charset="-122"/>
                <a:cs typeface="Arial" panose="020B0604020202020204" pitchFamily="34" charset="0"/>
              </a:rPr>
              <a:t>一 静态内存分配和动态内存分配</a:t>
            </a:r>
            <a:endParaRPr lang="en-US" altLang="zh-CN" sz="3200" b="1" dirty="0">
              <a:ln w="12700">
                <a:noFill/>
                <a:prstDash val="solid"/>
              </a:ln>
              <a:solidFill>
                <a:schemeClr val="tx1"/>
              </a:solidFill>
              <a:latin typeface="黑体" panose="02010609060101010101" pitchFamily="49" charset="-122"/>
              <a:ea typeface="黑体" panose="02010609060101010101" pitchFamily="49" charset="-122"/>
              <a:cs typeface="Arial" panose="020B0604020202020204" pitchFamily="34" charset="0"/>
            </a:endParaRPr>
          </a:p>
          <a:p>
            <a:pPr algn="l" latinLnBrk="1"/>
            <a:r>
              <a:rPr lang="zh-CN" altLang="en-US" sz="3200" b="1" dirty="0">
                <a:ln w="12700">
                  <a:noFill/>
                  <a:prstDash val="solid"/>
                </a:ln>
                <a:solidFill>
                  <a:srgbClr val="FF0000"/>
                </a:solidFill>
                <a:latin typeface="黑体" panose="02010609060101010101" pitchFamily="49" charset="-122"/>
                <a:ea typeface="黑体" panose="02010609060101010101" pitchFamily="49" charset="-122"/>
                <a:cs typeface="Arial" panose="020B0604020202020204" pitchFamily="34" charset="0"/>
              </a:rPr>
              <a:t>二 内存分配管理算法</a:t>
            </a:r>
            <a:endParaRPr lang="en-US" altLang="zh-CN" sz="3200" b="1" dirty="0">
              <a:ln w="12700">
                <a:noFill/>
                <a:prstDash val="solid"/>
              </a:ln>
              <a:solidFill>
                <a:srgbClr val="FF0000"/>
              </a:solidFill>
              <a:latin typeface="黑体" panose="02010609060101010101" pitchFamily="49" charset="-122"/>
              <a:ea typeface="黑体" panose="02010609060101010101" pitchFamily="49" charset="-122"/>
              <a:cs typeface="Arial" panose="020B0604020202020204" pitchFamily="34" charset="0"/>
            </a:endParaRPr>
          </a:p>
          <a:p>
            <a:pPr algn="l" latinLnBrk="1"/>
            <a:endParaRPr lang="en-US" altLang="zh-CN" sz="3200" b="1" i="0" dirty="0">
              <a:solidFill>
                <a:schemeClr val="tx1"/>
              </a:solidFill>
              <a:effectLst/>
              <a:latin typeface="PingFang SC"/>
            </a:endParaRPr>
          </a:p>
        </p:txBody>
      </p:sp>
    </p:spTree>
    <p:extLst>
      <p:ext uri="{BB962C8B-B14F-4D97-AF65-F5344CB8AC3E}">
        <p14:creationId xmlns:p14="http://schemas.microsoft.com/office/powerpoint/2010/main" val="6398541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85A64B7E-7A3F-4C83-A129-F8B124082610}"/>
              </a:ext>
            </a:extLst>
          </p:cNvPr>
          <p:cNvSpPr>
            <a:spLocks noGrp="1"/>
          </p:cNvSpPr>
          <p:nvPr>
            <p:ph type="title"/>
          </p:nvPr>
        </p:nvSpPr>
        <p:spPr>
          <a:xfrm>
            <a:off x="436056" y="500836"/>
            <a:ext cx="11062648" cy="447842"/>
          </a:xfrm>
        </p:spPr>
        <p:txBody>
          <a:bodyPr>
            <a:normAutofit fontScale="90000"/>
          </a:bodyPr>
          <a:lstStyle/>
          <a:p>
            <a:pPr algn="l" latinLnBrk="1"/>
            <a:r>
              <a:rPr lang="zh-CN" altLang="en-US" sz="2800" b="1" dirty="0">
                <a:ln w="12700">
                  <a:noFill/>
                  <a:prstDash val="solid"/>
                </a:ln>
                <a:latin typeface="黑体" panose="02010609060101010101" pitchFamily="49" charset="-122"/>
                <a:ea typeface="黑体" panose="02010609060101010101" pitchFamily="49" charset="-122"/>
                <a:cs typeface="Arial" panose="020B0604020202020204" pitchFamily="34" charset="0"/>
              </a:rPr>
              <a:t>内存分配算法</a:t>
            </a:r>
            <a:r>
              <a:rPr lang="en-US" altLang="zh-CN" sz="2800" b="1" dirty="0">
                <a:ln w="12700">
                  <a:noFill/>
                  <a:prstDash val="solid"/>
                </a:ln>
                <a:latin typeface="黑体" panose="02010609060101010101" pitchFamily="49" charset="-122"/>
                <a:ea typeface="黑体" panose="02010609060101010101" pitchFamily="49" charset="-122"/>
                <a:cs typeface="Arial" panose="020B0604020202020204" pitchFamily="34" charset="0"/>
              </a:rPr>
              <a:t>1</a:t>
            </a:r>
          </a:p>
        </p:txBody>
      </p:sp>
      <p:sp>
        <p:nvSpPr>
          <p:cNvPr id="2" name="文本框 1">
            <a:extLst>
              <a:ext uri="{FF2B5EF4-FFF2-40B4-BE49-F238E27FC236}">
                <a16:creationId xmlns:a16="http://schemas.microsoft.com/office/drawing/2014/main" id="{4EBCD9D3-BA24-75B5-574A-09818E016111}"/>
              </a:ext>
            </a:extLst>
          </p:cNvPr>
          <p:cNvSpPr txBox="1"/>
          <p:nvPr/>
        </p:nvSpPr>
        <p:spPr>
          <a:xfrm>
            <a:off x="4007869" y="2667684"/>
            <a:ext cx="3919022" cy="923330"/>
          </a:xfrm>
          <a:prstGeom prst="rect">
            <a:avLst/>
          </a:prstGeom>
          <a:noFill/>
        </p:spPr>
        <p:txBody>
          <a:bodyPr wrap="none" rtlCol="0">
            <a:spAutoFit/>
          </a:bodyPr>
          <a:lstStyle/>
          <a:p>
            <a:r>
              <a:rPr lang="zh-CN" altLang="en-US" dirty="0"/>
              <a:t>数据结构：</a:t>
            </a:r>
            <a:endParaRPr lang="en-US" altLang="zh-CN" dirty="0"/>
          </a:p>
          <a:p>
            <a:r>
              <a:rPr lang="en-US" altLang="zh-CN" dirty="0"/>
              <a:t>Static </a:t>
            </a:r>
            <a:r>
              <a:rPr lang="en-US" altLang="zh-CN" dirty="0" err="1"/>
              <a:t>size_t</a:t>
            </a:r>
            <a:r>
              <a:rPr lang="en-US" altLang="zh-CN" dirty="0"/>
              <a:t> </a:t>
            </a:r>
            <a:r>
              <a:rPr lang="en-US" altLang="zh-CN" dirty="0" err="1"/>
              <a:t>xNextFreeByte</a:t>
            </a:r>
            <a:r>
              <a:rPr lang="en-US" altLang="zh-CN" dirty="0"/>
              <a:t> = (</a:t>
            </a:r>
            <a:r>
              <a:rPr lang="en-US" altLang="zh-CN" dirty="0" err="1"/>
              <a:t>size_t</a:t>
            </a:r>
            <a:r>
              <a:rPr lang="en-US" altLang="zh-CN" dirty="0"/>
              <a:t>)0;</a:t>
            </a:r>
          </a:p>
          <a:p>
            <a:r>
              <a:rPr lang="en-US" altLang="zh-CN" dirty="0"/>
              <a:t>Static uint8_t *</a:t>
            </a:r>
            <a:r>
              <a:rPr lang="en-US" altLang="zh-CN" dirty="0" err="1"/>
              <a:t>pucAlignedHeap</a:t>
            </a:r>
            <a:r>
              <a:rPr lang="en-US" altLang="zh-CN" dirty="0"/>
              <a:t> = NULL;</a:t>
            </a:r>
            <a:endParaRPr lang="zh-CN" altLang="en-US" dirty="0"/>
          </a:p>
        </p:txBody>
      </p:sp>
      <p:sp>
        <p:nvSpPr>
          <p:cNvPr id="4" name="文本框 3">
            <a:extLst>
              <a:ext uri="{FF2B5EF4-FFF2-40B4-BE49-F238E27FC236}">
                <a16:creationId xmlns:a16="http://schemas.microsoft.com/office/drawing/2014/main" id="{C963A6B5-D817-7F60-A146-AAE64556D89E}"/>
              </a:ext>
            </a:extLst>
          </p:cNvPr>
          <p:cNvSpPr txBox="1"/>
          <p:nvPr/>
        </p:nvSpPr>
        <p:spPr>
          <a:xfrm>
            <a:off x="819150" y="3867150"/>
            <a:ext cx="10972800" cy="2031325"/>
          </a:xfrm>
          <a:prstGeom prst="rect">
            <a:avLst/>
          </a:prstGeom>
          <a:noFill/>
        </p:spPr>
        <p:txBody>
          <a:bodyPr wrap="square" rtlCol="0">
            <a:spAutoFit/>
          </a:bodyPr>
          <a:lstStyle/>
          <a:p>
            <a:r>
              <a:rPr lang="zh-CN" altLang="en-US" dirty="0"/>
              <a:t>内存分配算法</a:t>
            </a:r>
            <a:r>
              <a:rPr lang="en-US" altLang="zh-CN" dirty="0"/>
              <a:t>1</a:t>
            </a:r>
            <a:r>
              <a:rPr lang="zh-CN" altLang="en-US" dirty="0"/>
              <a:t>使用两个静态变量对系统管理的内存进行跟踪内存分配，变量</a:t>
            </a:r>
            <a:r>
              <a:rPr lang="en-US" altLang="zh-CN" dirty="0" err="1"/>
              <a:t>xNextFreeByte</a:t>
            </a:r>
            <a:r>
              <a:rPr lang="zh-CN" altLang="en-US" dirty="0"/>
              <a:t>用来定位下一个空闲的内存堆位置。其运作过程是记录已经被分配内存大小，在每次申请内存成功后，候会增加申请内存呢的字节数目。应为内存堆实际上是一个大数组，我们只需要知道已经分配内存的大小，就可以用大作为偏移量寻找到未分配内存的起始地址。</a:t>
            </a:r>
            <a:endParaRPr lang="en-US" altLang="zh-CN" dirty="0"/>
          </a:p>
          <a:p>
            <a:r>
              <a:rPr lang="zh-CN" altLang="en-US" dirty="0"/>
              <a:t>静态变量</a:t>
            </a:r>
            <a:r>
              <a:rPr lang="en-US" altLang="zh-CN" dirty="0" err="1"/>
              <a:t>pucAlignedHeap</a:t>
            </a:r>
            <a:r>
              <a:rPr lang="zh-CN" altLang="en-US" dirty="0"/>
              <a:t>是一个指向对其后内存堆的起始地址，我们使用一个数组作为内存堆，但是数组的起始地址并不一定是对齐的内存地址，大多数硬件访问内存对齐的数据速度会更快，为提高性能一般将内存对齐后的堆起始地址保存在</a:t>
            </a:r>
            <a:r>
              <a:rPr lang="en-US" altLang="zh-CN" dirty="0" err="1"/>
              <a:t>pucAlignedHeap</a:t>
            </a:r>
            <a:r>
              <a:rPr lang="zh-CN" altLang="en-US" dirty="0"/>
              <a:t>。</a:t>
            </a:r>
          </a:p>
        </p:txBody>
      </p:sp>
      <p:sp>
        <p:nvSpPr>
          <p:cNvPr id="5" name="文本框 4">
            <a:extLst>
              <a:ext uri="{FF2B5EF4-FFF2-40B4-BE49-F238E27FC236}">
                <a16:creationId xmlns:a16="http://schemas.microsoft.com/office/drawing/2014/main" id="{E32D9A29-1C1D-54D5-C99E-A7A8E295DA18}"/>
              </a:ext>
            </a:extLst>
          </p:cNvPr>
          <p:cNvSpPr txBox="1"/>
          <p:nvPr/>
        </p:nvSpPr>
        <p:spPr>
          <a:xfrm>
            <a:off x="904875" y="1539913"/>
            <a:ext cx="2031325" cy="369332"/>
          </a:xfrm>
          <a:prstGeom prst="rect">
            <a:avLst/>
          </a:prstGeom>
          <a:noFill/>
        </p:spPr>
        <p:txBody>
          <a:bodyPr wrap="none" rtlCol="0">
            <a:spAutoFit/>
          </a:bodyPr>
          <a:lstStyle/>
          <a:p>
            <a:r>
              <a:rPr lang="zh-CN" altLang="en-US" dirty="0"/>
              <a:t>静态内存管理算法</a:t>
            </a:r>
          </a:p>
        </p:txBody>
      </p:sp>
    </p:spTree>
    <p:extLst>
      <p:ext uri="{BB962C8B-B14F-4D97-AF65-F5344CB8AC3E}">
        <p14:creationId xmlns:p14="http://schemas.microsoft.com/office/powerpoint/2010/main" val="38228051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85A64B7E-7A3F-4C83-A129-F8B124082610}"/>
              </a:ext>
            </a:extLst>
          </p:cNvPr>
          <p:cNvSpPr>
            <a:spLocks noGrp="1"/>
          </p:cNvSpPr>
          <p:nvPr>
            <p:ph type="title"/>
          </p:nvPr>
        </p:nvSpPr>
        <p:spPr>
          <a:xfrm>
            <a:off x="436056" y="500836"/>
            <a:ext cx="11062648" cy="447842"/>
          </a:xfrm>
        </p:spPr>
        <p:txBody>
          <a:bodyPr>
            <a:normAutofit fontScale="90000"/>
          </a:bodyPr>
          <a:lstStyle/>
          <a:p>
            <a:pPr algn="l" latinLnBrk="1"/>
            <a:r>
              <a:rPr lang="zh-CN" altLang="en-US" sz="2800" b="1" dirty="0">
                <a:ln w="12700">
                  <a:noFill/>
                  <a:prstDash val="solid"/>
                </a:ln>
                <a:latin typeface="黑体" panose="02010609060101010101" pitchFamily="49" charset="-122"/>
                <a:ea typeface="黑体" panose="02010609060101010101" pitchFamily="49" charset="-122"/>
                <a:cs typeface="Arial" panose="020B0604020202020204" pitchFamily="34" charset="0"/>
              </a:rPr>
              <a:t>内存分配算法</a:t>
            </a:r>
            <a:r>
              <a:rPr lang="en-US" altLang="zh-CN" sz="2800" b="1" dirty="0">
                <a:ln w="12700">
                  <a:noFill/>
                  <a:prstDash val="solid"/>
                </a:ln>
                <a:latin typeface="黑体" panose="02010609060101010101" pitchFamily="49" charset="-122"/>
                <a:ea typeface="黑体" panose="02010609060101010101" pitchFamily="49" charset="-122"/>
                <a:cs typeface="Arial" panose="020B0604020202020204" pitchFamily="34" charset="0"/>
              </a:rPr>
              <a:t>1</a:t>
            </a:r>
          </a:p>
        </p:txBody>
      </p:sp>
      <p:pic>
        <p:nvPicPr>
          <p:cNvPr id="5" name="图片 4">
            <a:extLst>
              <a:ext uri="{FF2B5EF4-FFF2-40B4-BE49-F238E27FC236}">
                <a16:creationId xmlns:a16="http://schemas.microsoft.com/office/drawing/2014/main" id="{72F58522-EADA-FB3D-4069-167059B4019D}"/>
              </a:ext>
            </a:extLst>
          </p:cNvPr>
          <p:cNvPicPr>
            <a:picLocks noChangeAspect="1"/>
          </p:cNvPicPr>
          <p:nvPr/>
        </p:nvPicPr>
        <p:blipFill>
          <a:blip r:embed="rId2"/>
          <a:stretch>
            <a:fillRect/>
          </a:stretch>
        </p:blipFill>
        <p:spPr>
          <a:xfrm>
            <a:off x="6667500" y="3429000"/>
            <a:ext cx="5123186" cy="2771775"/>
          </a:xfrm>
          <a:prstGeom prst="rect">
            <a:avLst/>
          </a:prstGeom>
        </p:spPr>
      </p:pic>
      <p:pic>
        <p:nvPicPr>
          <p:cNvPr id="7" name="图片 6">
            <a:extLst>
              <a:ext uri="{FF2B5EF4-FFF2-40B4-BE49-F238E27FC236}">
                <a16:creationId xmlns:a16="http://schemas.microsoft.com/office/drawing/2014/main" id="{45ABD82D-17CD-FFFC-53CF-91F87BA9C4C6}"/>
              </a:ext>
            </a:extLst>
          </p:cNvPr>
          <p:cNvPicPr>
            <a:picLocks noChangeAspect="1"/>
          </p:cNvPicPr>
          <p:nvPr/>
        </p:nvPicPr>
        <p:blipFill>
          <a:blip r:embed="rId3"/>
          <a:stretch>
            <a:fillRect/>
          </a:stretch>
        </p:blipFill>
        <p:spPr>
          <a:xfrm>
            <a:off x="776287" y="3428998"/>
            <a:ext cx="5057506" cy="2771776"/>
          </a:xfrm>
          <a:prstGeom prst="rect">
            <a:avLst/>
          </a:prstGeom>
        </p:spPr>
      </p:pic>
      <p:sp>
        <p:nvSpPr>
          <p:cNvPr id="8" name="文本框 7">
            <a:extLst>
              <a:ext uri="{FF2B5EF4-FFF2-40B4-BE49-F238E27FC236}">
                <a16:creationId xmlns:a16="http://schemas.microsoft.com/office/drawing/2014/main" id="{0C7E00BA-B60F-DFF3-D7E5-F9E259B3359F}"/>
              </a:ext>
            </a:extLst>
          </p:cNvPr>
          <p:cNvSpPr txBox="1"/>
          <p:nvPr/>
        </p:nvSpPr>
        <p:spPr>
          <a:xfrm>
            <a:off x="1257300" y="1524000"/>
            <a:ext cx="10487025" cy="1754326"/>
          </a:xfrm>
          <a:prstGeom prst="rect">
            <a:avLst/>
          </a:prstGeom>
          <a:noFill/>
        </p:spPr>
        <p:txBody>
          <a:bodyPr wrap="square" rtlCol="0">
            <a:spAutoFit/>
          </a:bodyPr>
          <a:lstStyle/>
          <a:p>
            <a:r>
              <a:rPr lang="zh-CN" altLang="en-US" dirty="0"/>
              <a:t>在使用内存申请函数之前，需要将管理的内存进行初始化，并将变量</a:t>
            </a:r>
            <a:r>
              <a:rPr lang="en-US" altLang="zh-CN" dirty="0" err="1"/>
              <a:t>pucAlingnedHeap</a:t>
            </a:r>
            <a:r>
              <a:rPr lang="zh-CN" altLang="en-US" dirty="0"/>
              <a:t>指向内存区域第一个地址对齐处，因为系统管理的内存其实是一个大数组，而编译器为这个数组分配的起始地址是随机的，不一定符合系统的堆区要求，这时要对内存地址进行对齐操作。比如数组</a:t>
            </a:r>
            <a:r>
              <a:rPr lang="en-US" altLang="zh-CN" dirty="0" err="1"/>
              <a:t>heapstart</a:t>
            </a:r>
            <a:r>
              <a:rPr lang="zh-CN" altLang="en-US" dirty="0"/>
              <a:t>的地址从</a:t>
            </a:r>
            <a:r>
              <a:rPr lang="en-US" altLang="zh-CN" dirty="0"/>
              <a:t>0x20000123</a:t>
            </a:r>
            <a:r>
              <a:rPr lang="zh-CN" altLang="en-US" dirty="0"/>
              <a:t>处开始，则对其后系统管理的内存示意图如左图所示。</a:t>
            </a:r>
            <a:endParaRPr lang="en-US" altLang="zh-CN" dirty="0"/>
          </a:p>
          <a:p>
            <a:r>
              <a:rPr lang="zh-CN" altLang="en-US" dirty="0"/>
              <a:t>在内存对齐完成后，用户想要申请一个</a:t>
            </a:r>
            <a:r>
              <a:rPr lang="en-US" altLang="zh-CN" dirty="0"/>
              <a:t>30</a:t>
            </a:r>
            <a:r>
              <a:rPr lang="zh-CN" altLang="en-US" dirty="0"/>
              <a:t>，</a:t>
            </a:r>
            <a:r>
              <a:rPr lang="en-US" altLang="zh-CN" dirty="0"/>
              <a:t>62</a:t>
            </a:r>
            <a:r>
              <a:rPr lang="zh-CN" altLang="en-US" dirty="0"/>
              <a:t>和 </a:t>
            </a:r>
            <a:r>
              <a:rPr lang="en-US" altLang="zh-CN" dirty="0"/>
              <a:t>31</a:t>
            </a:r>
            <a:r>
              <a:rPr lang="zh-CN" altLang="en-US" dirty="0"/>
              <a:t>字节大小的内存，那么按照系统对齐的要求会申请到</a:t>
            </a:r>
            <a:r>
              <a:rPr lang="en-US" altLang="zh-CN" dirty="0"/>
              <a:t>32</a:t>
            </a:r>
            <a:r>
              <a:rPr lang="zh-CN" altLang="en-US" dirty="0"/>
              <a:t>，</a:t>
            </a:r>
            <a:r>
              <a:rPr lang="en-US" altLang="zh-CN" dirty="0"/>
              <a:t>64</a:t>
            </a:r>
            <a:r>
              <a:rPr lang="zh-CN" altLang="en-US" dirty="0"/>
              <a:t>和</a:t>
            </a:r>
            <a:r>
              <a:rPr lang="en-US" altLang="zh-CN" dirty="0"/>
              <a:t>32</a:t>
            </a:r>
            <a:r>
              <a:rPr lang="zh-CN" altLang="en-US" dirty="0"/>
              <a:t>字节大小的内存空间，申请完成的示意图右图所示</a:t>
            </a:r>
          </a:p>
        </p:txBody>
      </p:sp>
    </p:spTree>
    <p:extLst>
      <p:ext uri="{BB962C8B-B14F-4D97-AF65-F5344CB8AC3E}">
        <p14:creationId xmlns:p14="http://schemas.microsoft.com/office/powerpoint/2010/main" val="155452000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14875</TotalTime>
  <Words>3877</Words>
  <Application>Microsoft Office PowerPoint</Application>
  <PresentationFormat>宽屏</PresentationFormat>
  <Paragraphs>218</Paragraphs>
  <Slides>34</Slides>
  <Notes>0</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34</vt:i4>
      </vt:variant>
    </vt:vector>
  </HeadingPairs>
  <TitlesOfParts>
    <vt:vector size="41" baseType="lpstr">
      <vt:lpstr>PingFang SC</vt:lpstr>
      <vt:lpstr>等线</vt:lpstr>
      <vt:lpstr>黑体</vt:lpstr>
      <vt:lpstr>Arial</vt:lpstr>
      <vt:lpstr>Calibri</vt:lpstr>
      <vt:lpstr>Calibri Light</vt:lpstr>
      <vt:lpstr>Office Theme</vt:lpstr>
      <vt:lpstr>PowerPoint 演示文稿</vt:lpstr>
      <vt:lpstr>PowerPoint 演示文稿</vt:lpstr>
      <vt:lpstr>静态内存分配</vt:lpstr>
      <vt:lpstr>动态内存分配</vt:lpstr>
      <vt:lpstr>静态内存分配和动态内存分配</vt:lpstr>
      <vt:lpstr>内存碎片</vt:lpstr>
      <vt:lpstr>PowerPoint 演示文稿</vt:lpstr>
      <vt:lpstr>内存分配算法1</vt:lpstr>
      <vt:lpstr>内存分配算法1</vt:lpstr>
      <vt:lpstr>内存分配算法1</vt:lpstr>
      <vt:lpstr>内存分配算法2</vt:lpstr>
      <vt:lpstr>内存分配算法2-内存初始化</vt:lpstr>
      <vt:lpstr>内存分配算法2-内存初始化</vt:lpstr>
      <vt:lpstr>内存分配算法2-内存申请</vt:lpstr>
      <vt:lpstr>内存分配算法2-内存释放</vt:lpstr>
      <vt:lpstr>内存分配算法2-内存释放</vt:lpstr>
      <vt:lpstr>内存分配算法3</vt:lpstr>
      <vt:lpstr>内存分配算法3</vt:lpstr>
      <vt:lpstr>内存分配算法3-内存初始化</vt:lpstr>
      <vt:lpstr>内存分配算法3-内存申请</vt:lpstr>
      <vt:lpstr>内存分配算法3-内存的回收</vt:lpstr>
      <vt:lpstr>内存分配算法3-内存的回收</vt:lpstr>
      <vt:lpstr>内存分配算法3-内存释放</vt:lpstr>
      <vt:lpstr>内存分配算法3</vt:lpstr>
      <vt:lpstr>内存分配算法4</vt:lpstr>
      <vt:lpstr>内存分配算法4</vt:lpstr>
      <vt:lpstr>内存分配算法4</vt:lpstr>
      <vt:lpstr>内存管理算法</vt:lpstr>
      <vt:lpstr>内存管理算法-内存分配</vt:lpstr>
      <vt:lpstr>内存管理算法-回收内存</vt:lpstr>
      <vt:lpstr>内存管理算法-内存释放</vt:lpstr>
      <vt:lpstr>内存管理算法-内存释放</vt:lpstr>
      <vt:lpstr>内存管理算法-内存释放</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Richard Shipley</dc:creator>
  <cp:lastModifiedBy>Pony Ma(马云飞)</cp:lastModifiedBy>
  <cp:revision>117</cp:revision>
  <dcterms:created xsi:type="dcterms:W3CDTF">2021-02-08T10:25:27Z</dcterms:created>
  <dcterms:modified xsi:type="dcterms:W3CDTF">2022-10-29T09:47:41Z</dcterms:modified>
</cp:coreProperties>
</file>